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8" r:id="rId13"/>
    <p:sldId id="279" r:id="rId14"/>
    <p:sldId id="277" r:id="rId15"/>
    <p:sldId id="282" r:id="rId16"/>
    <p:sldId id="280" r:id="rId17"/>
    <p:sldId id="281" r:id="rId18"/>
    <p:sldId id="284" r:id="rId19"/>
    <p:sldId id="283" r:id="rId20"/>
    <p:sldId id="268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h0MXTafWLRAuBSzf2fOKQ0s78V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3"/>
    <p:restoredTop sz="94680"/>
  </p:normalViewPr>
  <p:slideViewPr>
    <p:cSldViewPr snapToGrid="0">
      <p:cViewPr varScale="1">
        <p:scale>
          <a:sx n="118" d="100"/>
          <a:sy n="118" d="100"/>
        </p:scale>
        <p:origin x="22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pos="2160">
          <p15:clr>
            <a:srgbClr val="F26B43"/>
          </p15:clr>
        </p15:guide>
        <p15:guide id="2" orient="horz" pos="2880">
          <p15:clr>
            <a:srgbClr val="F26B43"/>
          </p15:clr>
        </p15:guide>
        <p15:guide id="3" pos="264">
          <p15:clr>
            <a:srgbClr val="F26B43"/>
          </p15:clr>
        </p15:guide>
        <p15:guide id="4" pos="4056">
          <p15:clr>
            <a:srgbClr val="F26B43"/>
          </p15:clr>
        </p15:guide>
        <p15:guide id="5" orient="horz" pos="288">
          <p15:clr>
            <a:srgbClr val="F26B43"/>
          </p15:clr>
        </p15:guide>
        <p15:guide id="6" orient="horz" pos="2640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50" name="Google Shape;1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3FE8841D-CDF6-BE74-6C2A-06BDC5251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255A34C4-84DA-4E3D-41ED-240161DBA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8D1C6982-1125-74AF-B1FC-D0C04981A8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7484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99939A86-F8A5-ABDC-078E-6123A65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23305139-9DDD-8C29-3062-3D4DD8C904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5A0F6740-3E08-F1AF-7FFE-B972E1C712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417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A3C7AE5C-FA4E-1CA2-C6C2-3BB00D448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E1403107-849E-2905-ACD9-60B59BB182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8E30DD8C-04E9-C7B2-52D1-F200D4F605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3549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BD92EFD2-4515-A645-3232-A9E97D17F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018F11DB-67E5-5004-9326-FDF30DE4DA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8FE25EF3-599F-9345-1EB2-610713F2C9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0523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C6A5FAC5-E227-28D7-CD91-974042779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41A126C2-2C47-C215-B9E2-4D5716A968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543641AD-A25F-2453-5457-E821A5CE41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6079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5D683D94-7548-3881-D914-85DB5ECF2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3850987E-9095-EA95-5C95-A134DF33AA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61A6EBAF-3DED-DC7C-3044-9FABF4DB02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169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43A3268C-8EF0-5FF7-98B0-EF341C81C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DA0076B8-C105-1B31-B11E-7CC72455AD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4D45A082-E6A2-AB2D-29B6-E7D8F4BD8B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4085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7C3AA4C5-317A-5A66-E573-7DF53F7C2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2C219F07-53D2-81C1-9512-94DB96D12A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31577A33-4A40-FF8D-1116-B6B8C46C4A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894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FE2C2D01-8D89-E6DB-0DA5-D2966EC45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FC407A0A-70A0-9D9A-127A-25EB846D15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5802CC6D-DF2A-5918-4EF6-06A2AFD2A8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8756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6F0D3D27-0D09-7F61-45DF-16A51562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2AA96953-78A3-49F4-FA4D-D948C96554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E5C0FC04-7494-DE52-619E-601F5ABC6D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2878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54" name="Google Shape;1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229" name="Google Shape;2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172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907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207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E5E77BF0-1EA7-44AB-8D74-00B9A17AA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583A1C4C-6F36-FA10-3FE4-66921C88FF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51033051-B745-293D-8E2E-1EAF95174B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650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6580DCE7-73A7-0F26-BE33-10C0DD320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42296579-F006-0E55-DC05-C52DBE9379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F3BD69C5-AA27-7CA6-00CF-1BB6723210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5610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lk-In">
  <p:cSld name="Walk-I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6" descr="A white logo with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8423" y="4393243"/>
            <a:ext cx="1451050" cy="48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6" descr="A black and white logo with a smi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0994" y="4478894"/>
            <a:ext cx="797136" cy="476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6" descr="A logo with a black backgroun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3282" y="4180632"/>
            <a:ext cx="1033620" cy="77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6" descr="A black background with white 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842237" y="451821"/>
            <a:ext cx="8327099" cy="468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6" descr="A cartoon of a llama doing yoga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28557" y="-102549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2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body" idx="1"/>
          </p:nvPr>
        </p:nvSpPr>
        <p:spPr>
          <a:xfrm>
            <a:off x="304800" y="1487488"/>
            <a:ext cx="11582400" cy="472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sz="2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3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image">
  <p:cSld name="Title, content, and ima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body" idx="1"/>
          </p:nvPr>
        </p:nvSpPr>
        <p:spPr>
          <a:xfrm>
            <a:off x="304800" y="1487489"/>
            <a:ext cx="5621867" cy="472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8862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 sz="2800">
                <a:solidFill>
                  <a:schemeClr val="lt1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Char char="▪"/>
              <a:defRPr sz="2400"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–"/>
              <a:defRPr sz="20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5621867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3"/>
          <p:cNvSpPr>
            <a:spLocks noGrp="1"/>
          </p:cNvSpPr>
          <p:nvPr>
            <p:ph type="pic" idx="2"/>
          </p:nvPr>
        </p:nvSpPr>
        <p:spPr>
          <a:xfrm>
            <a:off x="6265333" y="0"/>
            <a:ext cx="5926667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ed Content">
  <p:cSld name="Title and Bullete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4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4"/>
          <p:cNvSpPr txBox="1">
            <a:spLocks noGrp="1"/>
          </p:cNvSpPr>
          <p:nvPr>
            <p:ph type="body" idx="1"/>
          </p:nvPr>
        </p:nvSpPr>
        <p:spPr>
          <a:xfrm>
            <a:off x="304800" y="1487488"/>
            <a:ext cx="11582400" cy="471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8862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Font typeface="Arial"/>
              <a:buChar char="•"/>
              <a:defRPr/>
            </a:lvl1pPr>
            <a:lvl2pPr marL="914400" lvl="1" indent="-36576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Font typeface="Noto Sans Symbols"/>
              <a:buChar char="▪"/>
              <a:defRPr/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3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5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5"/>
          <p:cNvSpPr txBox="1">
            <a:spLocks noGrp="1"/>
          </p:cNvSpPr>
          <p:nvPr>
            <p:ph type="body" idx="1"/>
          </p:nvPr>
        </p:nvSpPr>
        <p:spPr>
          <a:xfrm>
            <a:off x="304800" y="1714499"/>
            <a:ext cx="11582400" cy="44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5"/>
          <p:cNvSpPr txBox="1">
            <a:spLocks noGrp="1"/>
          </p:cNvSpPr>
          <p:nvPr>
            <p:ph type="body" idx="2"/>
          </p:nvPr>
        </p:nvSpPr>
        <p:spPr>
          <a:xfrm>
            <a:off x="304800" y="990600"/>
            <a:ext cx="11582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 cap="none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cap="none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cap="none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cap="none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080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624">
          <p15:clr>
            <a:srgbClr val="FBAE40"/>
          </p15:clr>
        </p15:guide>
        <p15:guide id="5" orient="horz" pos="936">
          <p15:clr>
            <a:srgbClr val="9FCC3B"/>
          </p15:clr>
        </p15:guide>
        <p15:guide id="6" orient="horz" pos="1272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Bulleted Content">
  <p:cSld name="Title, Subtitle, and Bullete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6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6"/>
          <p:cNvSpPr txBox="1">
            <a:spLocks noGrp="1"/>
          </p:cNvSpPr>
          <p:nvPr>
            <p:ph type="body" idx="1"/>
          </p:nvPr>
        </p:nvSpPr>
        <p:spPr>
          <a:xfrm>
            <a:off x="304800" y="1714499"/>
            <a:ext cx="11582400" cy="44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8862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Font typeface="Arial"/>
              <a:buChar char="•"/>
              <a:defRPr/>
            </a:lvl1pPr>
            <a:lvl2pPr marL="914400" lvl="1" indent="-36576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Font typeface="Noto Sans Symbols"/>
              <a:buChar char="▪"/>
              <a:defRPr/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36"/>
          <p:cNvSpPr txBox="1">
            <a:spLocks noGrp="1"/>
          </p:cNvSpPr>
          <p:nvPr>
            <p:ph type="body" idx="2"/>
          </p:nvPr>
        </p:nvSpPr>
        <p:spPr>
          <a:xfrm>
            <a:off x="304800" y="990600"/>
            <a:ext cx="11582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 cap="none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cap="none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cap="none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cap="none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080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624">
          <p15:clr>
            <a:srgbClr val="FBAE40"/>
          </p15:clr>
        </p15:guide>
        <p15:guide id="5" orient="horz" pos="936">
          <p15:clr>
            <a:srgbClr val="9FCC3B"/>
          </p15:clr>
        </p15:guide>
        <p15:guide id="6" orient="horz" pos="1272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, Subtitle, and Bullets">
  <p:cSld name="Two Content, Subtitle, and Bulle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7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7"/>
          <p:cNvSpPr txBox="1">
            <a:spLocks noGrp="1"/>
          </p:cNvSpPr>
          <p:nvPr>
            <p:ph type="body" idx="1"/>
          </p:nvPr>
        </p:nvSpPr>
        <p:spPr>
          <a:xfrm>
            <a:off x="304800" y="1714500"/>
            <a:ext cx="56769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8862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Font typeface="Arial"/>
              <a:buChar char="•"/>
              <a:defRPr/>
            </a:lvl1pPr>
            <a:lvl2pPr marL="914400" lvl="1" indent="-36576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Font typeface="Noto Sans Symbols"/>
              <a:buChar char="▪"/>
              <a:defRPr/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7"/>
          <p:cNvSpPr txBox="1">
            <a:spLocks noGrp="1"/>
          </p:cNvSpPr>
          <p:nvPr>
            <p:ph type="body" idx="2"/>
          </p:nvPr>
        </p:nvSpPr>
        <p:spPr>
          <a:xfrm>
            <a:off x="6210300" y="1714500"/>
            <a:ext cx="56769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8862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Font typeface="Arial"/>
              <a:buChar char="•"/>
              <a:defRPr/>
            </a:lvl1pPr>
            <a:lvl2pPr marL="914400" lvl="1" indent="-36576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Font typeface="Noto Sans Symbols"/>
              <a:buChar char="▪"/>
              <a:defRPr/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7"/>
          <p:cNvSpPr txBox="1">
            <a:spLocks noGrp="1"/>
          </p:cNvSpPr>
          <p:nvPr>
            <p:ph type="body" idx="3"/>
          </p:nvPr>
        </p:nvSpPr>
        <p:spPr>
          <a:xfrm>
            <a:off x="304800" y="990600"/>
            <a:ext cx="11582400" cy="273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080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936">
          <p15:clr>
            <a:srgbClr val="9FCC3B"/>
          </p15:clr>
        </p15:guide>
        <p15:guide id="7" orient="horz" pos="1272">
          <p15:clr>
            <a:srgbClr val="9FCC3B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- Two Content">
  <p:cSld name="Code - 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8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8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5676900" cy="472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38"/>
          <p:cNvSpPr txBox="1">
            <a:spLocks noGrp="1"/>
          </p:cNvSpPr>
          <p:nvPr>
            <p:ph type="body" idx="2"/>
          </p:nvPr>
        </p:nvSpPr>
        <p:spPr>
          <a:xfrm>
            <a:off x="6210300" y="1485900"/>
            <a:ext cx="56769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36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or Demo Divider">
  <p:cSld name="Video or Demo Divi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9"/>
          <p:cNvSpPr txBox="1">
            <a:spLocks noGrp="1"/>
          </p:cNvSpPr>
          <p:nvPr>
            <p:ph type="title"/>
          </p:nvPr>
        </p:nvSpPr>
        <p:spPr>
          <a:xfrm>
            <a:off x="304800" y="2707822"/>
            <a:ext cx="8812306" cy="144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688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>
  <p:cSld name="Video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94672" y="2327672"/>
            <a:ext cx="2202656" cy="2202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1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1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567689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sz="28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41"/>
          <p:cNvSpPr txBox="1">
            <a:spLocks noGrp="1"/>
          </p:cNvSpPr>
          <p:nvPr>
            <p:ph type="body" idx="2"/>
          </p:nvPr>
        </p:nvSpPr>
        <p:spPr>
          <a:xfrm>
            <a:off x="304800" y="2309812"/>
            <a:ext cx="5676898" cy="3900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41"/>
          <p:cNvSpPr txBox="1">
            <a:spLocks noGrp="1"/>
          </p:cNvSpPr>
          <p:nvPr>
            <p:ph type="body" idx="3"/>
          </p:nvPr>
        </p:nvSpPr>
        <p:spPr>
          <a:xfrm>
            <a:off x="6210302" y="1485900"/>
            <a:ext cx="567689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sz="28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41"/>
          <p:cNvSpPr txBox="1">
            <a:spLocks noGrp="1"/>
          </p:cNvSpPr>
          <p:nvPr>
            <p:ph type="body" idx="4"/>
          </p:nvPr>
        </p:nvSpPr>
        <p:spPr>
          <a:xfrm>
            <a:off x="6210302" y="2309812"/>
            <a:ext cx="5676898" cy="3900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36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ctrTitle"/>
          </p:nvPr>
        </p:nvSpPr>
        <p:spPr>
          <a:xfrm>
            <a:off x="322916" y="2400300"/>
            <a:ext cx="9144000" cy="186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0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ubTitle" idx="1"/>
          </p:nvPr>
        </p:nvSpPr>
        <p:spPr>
          <a:xfrm>
            <a:off x="322916" y="1990726"/>
            <a:ext cx="9144000" cy="255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2"/>
          </p:nvPr>
        </p:nvSpPr>
        <p:spPr>
          <a:xfrm>
            <a:off x="322916" y="4692845"/>
            <a:ext cx="9144000" cy="33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3"/>
          </p:nvPr>
        </p:nvSpPr>
        <p:spPr>
          <a:xfrm>
            <a:off x="322916" y="1454793"/>
            <a:ext cx="9144000" cy="25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4"/>
          </p:nvPr>
        </p:nvSpPr>
        <p:spPr>
          <a:xfrm>
            <a:off x="322916" y="5029200"/>
            <a:ext cx="9144000" cy="80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32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48">
          <p15:clr>
            <a:srgbClr val="FBAE40"/>
          </p15:clr>
        </p15:guide>
        <p15:guide id="4" orient="horz" pos="2952">
          <p15:clr>
            <a:srgbClr val="FBAE40"/>
          </p15:clr>
        </p15:guide>
        <p15:guide id="5" orient="horz" pos="316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2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41227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2"/>
          <p:cNvSpPr txBox="1">
            <a:spLocks noGrp="1"/>
          </p:cNvSpPr>
          <p:nvPr>
            <p:ph type="body" idx="1"/>
          </p:nvPr>
        </p:nvSpPr>
        <p:spPr>
          <a:xfrm>
            <a:off x="5043488" y="244286"/>
            <a:ext cx="6843712" cy="596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sz="2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8" name="Google Shape;128;p42"/>
          <p:cNvSpPr txBox="1">
            <a:spLocks noGrp="1"/>
          </p:cNvSpPr>
          <p:nvPr>
            <p:ph type="body" idx="2"/>
          </p:nvPr>
        </p:nvSpPr>
        <p:spPr>
          <a:xfrm>
            <a:off x="304800" y="2171700"/>
            <a:ext cx="4122737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68">
          <p15:clr>
            <a:srgbClr val="FBAE40"/>
          </p15:clr>
        </p15:guide>
        <p15:guide id="2" pos="280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3"/>
          <p:cNvSpPr txBox="1">
            <a:spLocks noGrp="1"/>
          </p:cNvSpPr>
          <p:nvPr>
            <p:ph type="title"/>
          </p:nvPr>
        </p:nvSpPr>
        <p:spPr>
          <a:xfrm>
            <a:off x="304801" y="244286"/>
            <a:ext cx="41227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>
            <a:spLocks noGrp="1"/>
          </p:cNvSpPr>
          <p:nvPr>
            <p:ph type="pic" idx="2"/>
          </p:nvPr>
        </p:nvSpPr>
        <p:spPr>
          <a:xfrm>
            <a:off x="5043488" y="244286"/>
            <a:ext cx="6843711" cy="5966014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43"/>
          <p:cNvSpPr txBox="1">
            <a:spLocks noGrp="1"/>
          </p:cNvSpPr>
          <p:nvPr>
            <p:ph type="body" idx="1"/>
          </p:nvPr>
        </p:nvSpPr>
        <p:spPr>
          <a:xfrm>
            <a:off x="304801" y="2171700"/>
            <a:ext cx="4122737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68">
          <p15:clr>
            <a:srgbClr val="FBAE40"/>
          </p15:clr>
        </p15:guide>
        <p15:guide id="2" pos="280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4"/>
          <p:cNvSpPr txBox="1"/>
          <p:nvPr/>
        </p:nvSpPr>
        <p:spPr>
          <a:xfrm>
            <a:off x="133351" y="2132106"/>
            <a:ext cx="8413750" cy="10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46300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s-MX" sz="6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Muchas gracias!</a:t>
            </a:r>
            <a:endParaRPr/>
          </a:p>
        </p:txBody>
      </p:sp>
      <p:sp>
        <p:nvSpPr>
          <p:cNvPr id="135" name="Google Shape;135;p44"/>
          <p:cNvSpPr txBox="1">
            <a:spLocks noGrp="1"/>
          </p:cNvSpPr>
          <p:nvPr>
            <p:ph type="body" idx="1"/>
          </p:nvPr>
        </p:nvSpPr>
        <p:spPr>
          <a:xfrm>
            <a:off x="304800" y="3429000"/>
            <a:ext cx="34290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4"/>
          <p:cNvSpPr txBox="1">
            <a:spLocks noGrp="1"/>
          </p:cNvSpPr>
          <p:nvPr>
            <p:ph type="body" idx="2"/>
          </p:nvPr>
        </p:nvSpPr>
        <p:spPr>
          <a:xfrm>
            <a:off x="304800" y="3924300"/>
            <a:ext cx="3429000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44"/>
          <p:cNvSpPr txBox="1">
            <a:spLocks noGrp="1"/>
          </p:cNvSpPr>
          <p:nvPr>
            <p:ph type="body" idx="3"/>
          </p:nvPr>
        </p:nvSpPr>
        <p:spPr>
          <a:xfrm>
            <a:off x="3948950" y="3429000"/>
            <a:ext cx="34290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4"/>
          <p:cNvSpPr txBox="1">
            <a:spLocks noGrp="1"/>
          </p:cNvSpPr>
          <p:nvPr>
            <p:ph type="body" idx="4"/>
          </p:nvPr>
        </p:nvSpPr>
        <p:spPr>
          <a:xfrm>
            <a:off x="3948950" y="3924300"/>
            <a:ext cx="3429000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4"/>
          <p:cNvSpPr txBox="1">
            <a:spLocks noGrp="1"/>
          </p:cNvSpPr>
          <p:nvPr>
            <p:ph type="body" idx="5"/>
          </p:nvPr>
        </p:nvSpPr>
        <p:spPr>
          <a:xfrm>
            <a:off x="7593100" y="3429000"/>
            <a:ext cx="34290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44"/>
          <p:cNvSpPr txBox="1">
            <a:spLocks noGrp="1"/>
          </p:cNvSpPr>
          <p:nvPr>
            <p:ph type="body" idx="6"/>
          </p:nvPr>
        </p:nvSpPr>
        <p:spPr>
          <a:xfrm>
            <a:off x="7593100" y="3924300"/>
            <a:ext cx="3429000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249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rvey">
  <p:cSld name="Surve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5"/>
          <p:cNvSpPr/>
          <p:nvPr/>
        </p:nvSpPr>
        <p:spPr>
          <a:xfrm>
            <a:off x="5299710" y="1445839"/>
            <a:ext cx="1592580" cy="15925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82875" tIns="365750" rIns="182875" bIns="1463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143" name="Google Shape;143;p45"/>
          <p:cNvSpPr txBox="1"/>
          <p:nvPr/>
        </p:nvSpPr>
        <p:spPr>
          <a:xfrm>
            <a:off x="2807462" y="3178119"/>
            <a:ext cx="6577076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46300" rIns="182875" bIns="1463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 favor, preencha a pesquisa da sessão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of Template">
  <p:cSld name="End of Templa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6"/>
          <p:cNvSpPr txBox="1"/>
          <p:nvPr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not use layouts after this slide.</a:t>
            </a:r>
            <a:br>
              <a:rPr lang="es-MX" sz="6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MX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They are not part of the official template.</a:t>
            </a:r>
            <a:endParaRPr sz="6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46" descr="Stop 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50" y="2114549"/>
            <a:ext cx="26289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alk-In">
  <p:cSld name="1_Walk-I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body" idx="1"/>
          </p:nvPr>
        </p:nvSpPr>
        <p:spPr>
          <a:xfrm>
            <a:off x="304800" y="1487488"/>
            <a:ext cx="11582400" cy="472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sz="2800"/>
            </a:lvl1pPr>
            <a:lvl2pPr marL="914400" lvl="1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252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4pPr>
            <a:lvl5pPr marL="2286000" lvl="4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93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">
  <p:cSld name="1_Thank You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6"/>
          <p:cNvSpPr txBox="1"/>
          <p:nvPr/>
        </p:nvSpPr>
        <p:spPr>
          <a:xfrm>
            <a:off x="133351" y="2132106"/>
            <a:ext cx="8413750" cy="10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46300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s-MX" sz="6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1"/>
          </p:nvPr>
        </p:nvSpPr>
        <p:spPr>
          <a:xfrm>
            <a:off x="304800" y="3429000"/>
            <a:ext cx="34290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  <a:defRPr sz="3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2"/>
          </p:nvPr>
        </p:nvSpPr>
        <p:spPr>
          <a:xfrm>
            <a:off x="304800" y="3924300"/>
            <a:ext cx="3429000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/>
          <p:nvPr/>
        </p:nvSpPr>
        <p:spPr>
          <a:xfrm>
            <a:off x="6096000" y="3924300"/>
            <a:ext cx="5435600" cy="1514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46300" rIns="182875" bIns="1463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Please complete the session survey</a:t>
            </a:r>
            <a:endParaRPr/>
          </a:p>
        </p:txBody>
      </p:sp>
      <p:sp>
        <p:nvSpPr>
          <p:cNvPr id="62" name="Google Shape;62;p26"/>
          <p:cNvSpPr/>
          <p:nvPr/>
        </p:nvSpPr>
        <p:spPr>
          <a:xfrm>
            <a:off x="8017510" y="1875566"/>
            <a:ext cx="1592580" cy="15925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82875" tIns="365750" rIns="182875" bIns="1463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249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Two Speakers">
  <p:cSld name="Title Slide - Two Speaker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>
            <a:spLocks noGrp="1"/>
          </p:cNvSpPr>
          <p:nvPr>
            <p:ph type="ctrTitle"/>
          </p:nvPr>
        </p:nvSpPr>
        <p:spPr>
          <a:xfrm>
            <a:off x="322916" y="2400300"/>
            <a:ext cx="9144000" cy="186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0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body" idx="1"/>
          </p:nvPr>
        </p:nvSpPr>
        <p:spPr>
          <a:xfrm>
            <a:off x="322916" y="5029200"/>
            <a:ext cx="4323443" cy="80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2"/>
          </p:nvPr>
        </p:nvSpPr>
        <p:spPr>
          <a:xfrm>
            <a:off x="4972050" y="4686300"/>
            <a:ext cx="4486275" cy="34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body" idx="3"/>
          </p:nvPr>
        </p:nvSpPr>
        <p:spPr>
          <a:xfrm>
            <a:off x="4972050" y="5029201"/>
            <a:ext cx="4486275" cy="80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subTitle" idx="4"/>
          </p:nvPr>
        </p:nvSpPr>
        <p:spPr>
          <a:xfrm>
            <a:off x="322916" y="1990726"/>
            <a:ext cx="9144000" cy="255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body" idx="5"/>
          </p:nvPr>
        </p:nvSpPr>
        <p:spPr>
          <a:xfrm>
            <a:off x="322916" y="4692845"/>
            <a:ext cx="4323443" cy="33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6"/>
          </p:nvPr>
        </p:nvSpPr>
        <p:spPr>
          <a:xfrm>
            <a:off x="322916" y="1454793"/>
            <a:ext cx="9144000" cy="25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/>
          <p:nvPr/>
        </p:nvSpPr>
        <p:spPr>
          <a:xfrm>
            <a:off x="1104900" y="6391002"/>
            <a:ext cx="64770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2023, UG Peru Cloud, AWS User Group Perú y sus afiliadas. Todos los derechos reservados</a:t>
            </a:r>
            <a:r>
              <a:rPr lang="es-MX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MX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32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48">
          <p15:clr>
            <a:srgbClr val="FBAE40"/>
          </p15:clr>
        </p15:guide>
        <p15:guide id="4" orient="horz" pos="2952">
          <p15:clr>
            <a:srgbClr val="FBAE40"/>
          </p15:clr>
        </p15:guide>
        <p15:guide id="5" orient="horz" pos="31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Art">
  <p:cSld name="Title Only with Ar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>
            <a:off x="304800" y="990600"/>
            <a:ext cx="11582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 cap="none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cap="none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cap="none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cap="none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24">
          <p15:clr>
            <a:srgbClr val="FBAE40"/>
          </p15:clr>
        </p15:guide>
        <p15:guide id="4" orient="horz" pos="936">
          <p15:clr>
            <a:srgbClr val="9FCC3B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7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5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body" idx="1"/>
          </p:nvPr>
        </p:nvSpPr>
        <p:spPr>
          <a:xfrm>
            <a:off x="304800" y="1487488"/>
            <a:ext cx="11582400" cy="471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3886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576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dt" idx="10"/>
          </p:nvPr>
        </p:nvSpPr>
        <p:spPr>
          <a:xfrm>
            <a:off x="495300" y="69500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ftr" idx="11"/>
          </p:nvPr>
        </p:nvSpPr>
        <p:spPr>
          <a:xfrm>
            <a:off x="4038600" y="693102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ldNum" idx="12"/>
          </p:nvPr>
        </p:nvSpPr>
        <p:spPr>
          <a:xfrm>
            <a:off x="9144000" y="69500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12" name="Google Shape;12;p15"/>
          <p:cNvSpPr txBox="1"/>
          <p:nvPr/>
        </p:nvSpPr>
        <p:spPr>
          <a:xfrm>
            <a:off x="1104900" y="6391002"/>
            <a:ext cx="64770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2024, UGConf “The Cloud Conference”, UGPerú Cloud y sus afiliadas. Todos los derechos reservados</a:t>
            </a:r>
            <a:r>
              <a:rPr lang="es-MX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MX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5" descr="A black background with white text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 l="-1" t="39584" r="45892" b="43471"/>
          <a:stretch/>
        </p:blipFill>
        <p:spPr>
          <a:xfrm>
            <a:off x="261086" y="6395757"/>
            <a:ext cx="733425" cy="22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5" descr="A white logo with a black background&#10;&#10;Description automatically generated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0968338" y="6439738"/>
            <a:ext cx="835735" cy="280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5" descr="A logo with a black background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0217942" y="6308046"/>
            <a:ext cx="595315" cy="44648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9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3912">
          <p15:clr>
            <a:srgbClr val="F26B43"/>
          </p15:clr>
        </p15:guide>
        <p15:guide id="4" orient="horz" pos="1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jpe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30.sv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sv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005B37C9-2A89-F290-DC54-8DA8C828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2;g18740a45bed_0_84">
            <a:extLst>
              <a:ext uri="{FF2B5EF4-FFF2-40B4-BE49-F238E27FC236}">
                <a16:creationId xmlns:a16="http://schemas.microsoft.com/office/drawing/2014/main" id="{310B9773-6946-3C30-8470-F1A078ACC2D2}"/>
              </a:ext>
            </a:extLst>
          </p:cNvPr>
          <p:cNvSpPr txBox="1">
            <a:spLocks/>
          </p:cNvSpPr>
          <p:nvPr/>
        </p:nvSpPr>
        <p:spPr>
          <a:xfrm>
            <a:off x="490794" y="1307804"/>
            <a:ext cx="6445264" cy="9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SzPts val="3600"/>
            </a:pPr>
            <a:r>
              <a:rPr lang="en-US" sz="60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Entornos</a:t>
            </a:r>
            <a:r>
              <a:rPr lang="en-US" sz="6000" b="1" dirty="0">
                <a:solidFill>
                  <a:schemeClr val="bg1"/>
                </a:solidFill>
                <a:latin typeface="Helvetica Neue" panose="02000503000000020004" pitchFamily="2" charset="0"/>
              </a:rPr>
              <a:t> de </a:t>
            </a:r>
            <a:r>
              <a:rPr lang="en-US" sz="60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desarrollo</a:t>
            </a:r>
            <a:endParaRPr lang="en-US" sz="6000" dirty="0">
              <a:solidFill>
                <a:srgbClr val="F0F0F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Google Shape;303;g18740a45bed_0_84">
            <a:extLst>
              <a:ext uri="{FF2B5EF4-FFF2-40B4-BE49-F238E27FC236}">
                <a16:creationId xmlns:a16="http://schemas.microsoft.com/office/drawing/2014/main" id="{183F7A2F-9938-F397-B3C3-46AEC01B0D42}"/>
              </a:ext>
            </a:extLst>
          </p:cNvPr>
          <p:cNvSpPr txBox="1">
            <a:spLocks/>
          </p:cNvSpPr>
          <p:nvPr/>
        </p:nvSpPr>
        <p:spPr>
          <a:xfrm>
            <a:off x="490794" y="2689954"/>
            <a:ext cx="4973304" cy="300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CodeCatalyst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tiene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entornos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de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desarrollo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que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están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alojados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la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nube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. 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Los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entornos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desarrollo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se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definen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mediante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el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estándar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devfile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, lo que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garantiza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que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todos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que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trabajan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un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proyecto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obtengan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una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experiencia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coherente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y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repetible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. </a:t>
            </a:r>
          </a:p>
        </p:txBody>
      </p:sp>
      <p:pic>
        <p:nvPicPr>
          <p:cNvPr id="4" name="Google Shape;304;g18740a45bed_0_84">
            <a:extLst>
              <a:ext uri="{FF2B5EF4-FFF2-40B4-BE49-F238E27FC236}">
                <a16:creationId xmlns:a16="http://schemas.microsoft.com/office/drawing/2014/main" id="{95178233-2CF1-42E5-7399-74D59A2F9B24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7740" y="-850771"/>
            <a:ext cx="4380625" cy="21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Menú Crear entorno de desarrollo con AWS Cloud9 seleccionado">
            <a:extLst>
              <a:ext uri="{FF2B5EF4-FFF2-40B4-BE49-F238E27FC236}">
                <a16:creationId xmlns:a16="http://schemas.microsoft.com/office/drawing/2014/main" id="{AF829270-C3ED-5AB2-4511-9419997B1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344" y="937419"/>
            <a:ext cx="4728119" cy="49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34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6F7F985E-F3EF-0C9C-0539-21F5CBC3E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7F76FC6-427C-522A-F87A-A0EA587BC05D}"/>
              </a:ext>
            </a:extLst>
          </p:cNvPr>
          <p:cNvSpPr txBox="1">
            <a:spLocks/>
          </p:cNvSpPr>
          <p:nvPr/>
        </p:nvSpPr>
        <p:spPr>
          <a:xfrm>
            <a:off x="1096708" y="2489028"/>
            <a:ext cx="9432608" cy="187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600" b="1" dirty="0" err="1">
                <a:latin typeface="Helvetica Neue" panose="02000503000000020004" pitchFamily="2" charset="0"/>
              </a:rPr>
              <a:t>Caracteristicas</a:t>
            </a:r>
            <a:r>
              <a:rPr lang="en-US" sz="6600" b="1" dirty="0">
                <a:latin typeface="Helvetica Neue" panose="02000503000000020004" pitchFamily="2" charset="0"/>
              </a:rPr>
              <a:t> de IA </a:t>
            </a:r>
            <a:r>
              <a:rPr lang="en-US" sz="6600" b="1" dirty="0" err="1">
                <a:latin typeface="Helvetica Neue" panose="02000503000000020004" pitchFamily="2" charset="0"/>
              </a:rPr>
              <a:t>en</a:t>
            </a:r>
            <a:r>
              <a:rPr lang="en-US" sz="6600" b="1" dirty="0">
                <a:latin typeface="Helvetica Neue" panose="02000503000000020004" pitchFamily="2" charset="0"/>
              </a:rPr>
              <a:t> CodeCatalyst</a:t>
            </a:r>
            <a:endParaRPr lang="en-US" sz="66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FCA17817-9013-C021-6934-DAD79581B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2;g18740a45bed_0_84">
            <a:extLst>
              <a:ext uri="{FF2B5EF4-FFF2-40B4-BE49-F238E27FC236}">
                <a16:creationId xmlns:a16="http://schemas.microsoft.com/office/drawing/2014/main" id="{D5BCE092-D4A4-EC74-BD43-4C5A0889A7F4}"/>
              </a:ext>
            </a:extLst>
          </p:cNvPr>
          <p:cNvSpPr txBox="1">
            <a:spLocks/>
          </p:cNvSpPr>
          <p:nvPr/>
        </p:nvSpPr>
        <p:spPr>
          <a:xfrm>
            <a:off x="680396" y="462964"/>
            <a:ext cx="5734177" cy="139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dirty="0">
                <a:latin typeface="Helvetica Neue" panose="02000503000000020004" pitchFamily="2" charset="0"/>
              </a:rPr>
              <a:t>Amazon Q Developer</a:t>
            </a:r>
            <a:endParaRPr lang="en-US" sz="4800" dirty="0">
              <a:latin typeface="Helvetica Neue" panose="02000503000000020004" pitchFamily="2" charset="0"/>
            </a:endParaRPr>
          </a:p>
        </p:txBody>
      </p:sp>
      <p:sp>
        <p:nvSpPr>
          <p:cNvPr id="3" name="Google Shape;303;g18740a45bed_0_84">
            <a:extLst>
              <a:ext uri="{FF2B5EF4-FFF2-40B4-BE49-F238E27FC236}">
                <a16:creationId xmlns:a16="http://schemas.microsoft.com/office/drawing/2014/main" id="{BB18C9CE-8932-7D1A-54B3-760F515B2138}"/>
              </a:ext>
            </a:extLst>
          </p:cNvPr>
          <p:cNvSpPr txBox="1">
            <a:spLocks/>
          </p:cNvSpPr>
          <p:nvPr/>
        </p:nvSpPr>
        <p:spPr>
          <a:xfrm>
            <a:off x="680397" y="2439813"/>
            <a:ext cx="4571828" cy="27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Amazon Q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puede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escanear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su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base de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código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busca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de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vulnerabilidades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de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seguridad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y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problemas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de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calidad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del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código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para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mejorar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situación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de sus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aplicaciones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durante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todo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el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ciclo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desarrollo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.</a:t>
            </a:r>
          </a:p>
          <a:p>
            <a:pPr>
              <a:lnSpc>
                <a:spcPct val="115000"/>
              </a:lnSpc>
              <a:buSzPts val="1800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6A4EB-52E6-6820-8FEE-B4B844546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029" y="1455753"/>
            <a:ext cx="5980925" cy="394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6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255E9B7A-2D13-3524-96BF-53146C914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3;g18740a45bed_0_84">
            <a:extLst>
              <a:ext uri="{FF2B5EF4-FFF2-40B4-BE49-F238E27FC236}">
                <a16:creationId xmlns:a16="http://schemas.microsoft.com/office/drawing/2014/main" id="{8D957331-74B7-BF23-3278-D3AFCB1E0764}"/>
              </a:ext>
            </a:extLst>
          </p:cNvPr>
          <p:cNvSpPr txBox="1">
            <a:spLocks/>
          </p:cNvSpPr>
          <p:nvPr/>
        </p:nvSpPr>
        <p:spPr>
          <a:xfrm>
            <a:off x="534859" y="2822475"/>
            <a:ext cx="4498856" cy="239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Usando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algoritmos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machine learning,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sistema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puede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predecir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errores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potenciales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pipelines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despliegue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permitiendo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equipos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tomar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acciones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preventivas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en-US" sz="11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Google Shape;302;g18740a45bed_0_84">
            <a:extLst>
              <a:ext uri="{FF2B5EF4-FFF2-40B4-BE49-F238E27FC236}">
                <a16:creationId xmlns:a16="http://schemas.microsoft.com/office/drawing/2014/main" id="{6BAF07AF-E858-7BB5-CF14-00ABB9AA9EC2}"/>
              </a:ext>
            </a:extLst>
          </p:cNvPr>
          <p:cNvSpPr txBox="1">
            <a:spLocks/>
          </p:cNvSpPr>
          <p:nvPr/>
        </p:nvSpPr>
        <p:spPr>
          <a:xfrm>
            <a:off x="534859" y="678902"/>
            <a:ext cx="10858754" cy="141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dirty="0">
                <a:latin typeface="Helvetica Neue" panose="02000503000000020004" pitchFamily="2" charset="0"/>
              </a:rPr>
              <a:t>Amazon Bedrock con Amazon Q </a:t>
            </a:r>
            <a:r>
              <a:rPr lang="en-US" sz="4800" b="1" dirty="0" err="1">
                <a:latin typeface="Helvetica Neue" panose="02000503000000020004" pitchFamily="2" charset="0"/>
              </a:rPr>
              <a:t>Bussiness</a:t>
            </a:r>
            <a:endParaRPr lang="en-US" sz="48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09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601DEC6A-3477-5877-7714-33C2E3BF2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9903-CB3B-488E-56B3-911D2AC9A1D8}"/>
              </a:ext>
            </a:extLst>
          </p:cNvPr>
          <p:cNvSpPr txBox="1">
            <a:spLocks/>
          </p:cNvSpPr>
          <p:nvPr/>
        </p:nvSpPr>
        <p:spPr>
          <a:xfrm>
            <a:off x="985962" y="2839064"/>
            <a:ext cx="8843133" cy="117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b="1">
                <a:latin typeface="Helvetica Neue" panose="02000503000000020004" pitchFamily="2" charset="0"/>
              </a:rPr>
              <a:t>Caso practico y demo</a:t>
            </a:r>
            <a:endParaRPr lang="en-PE" sz="6000" dirty="0"/>
          </a:p>
        </p:txBody>
      </p:sp>
    </p:spTree>
    <p:extLst>
      <p:ext uri="{BB962C8B-B14F-4D97-AF65-F5344CB8AC3E}">
        <p14:creationId xmlns:p14="http://schemas.microsoft.com/office/powerpoint/2010/main" val="145008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1EC22642-7963-959B-E8AB-1CDE46F1D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3;g18740a45bed_0_84">
            <a:extLst>
              <a:ext uri="{FF2B5EF4-FFF2-40B4-BE49-F238E27FC236}">
                <a16:creationId xmlns:a16="http://schemas.microsoft.com/office/drawing/2014/main" id="{65464B89-AFAF-B4EB-D981-E215F75F56DE}"/>
              </a:ext>
            </a:extLst>
          </p:cNvPr>
          <p:cNvSpPr txBox="1">
            <a:spLocks/>
          </p:cNvSpPr>
          <p:nvPr/>
        </p:nvSpPr>
        <p:spPr>
          <a:xfrm>
            <a:off x="873100" y="1943635"/>
            <a:ext cx="10445799" cy="361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Una tienda online que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necesita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actualizar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continuamente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sus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microservicios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CodeCatalyst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ayuda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automatizar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este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proceso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extremo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extremo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desde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commit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repositorio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hasta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despliegue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producción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486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86378101-0747-D037-CC7C-B5DCC1BF2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14;g163e6fbc9b1_0_34">
            <a:extLst>
              <a:ext uri="{FF2B5EF4-FFF2-40B4-BE49-F238E27FC236}">
                <a16:creationId xmlns:a16="http://schemas.microsoft.com/office/drawing/2014/main" id="{B5365433-5B9F-74A6-65C9-8500F6E80A58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02828"/>
            <a:ext cx="4380625" cy="215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0B08A06F-C72C-4CEA-78ED-002FEF93198D}"/>
              </a:ext>
            </a:extLst>
          </p:cNvPr>
          <p:cNvSpPr txBox="1">
            <a:spLocks/>
          </p:cNvSpPr>
          <p:nvPr/>
        </p:nvSpPr>
        <p:spPr>
          <a:xfrm>
            <a:off x="1097280" y="3255160"/>
            <a:ext cx="3180806" cy="12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Demo 1</a:t>
            </a:r>
          </a:p>
        </p:txBody>
      </p:sp>
      <p:pic>
        <p:nvPicPr>
          <p:cNvPr id="5" name="Picture 6" descr="Amazon Q Developer, now generally available, includes previews of new  capabilities to reimagine developer experience | AWS News Blog">
            <a:extLst>
              <a:ext uri="{FF2B5EF4-FFF2-40B4-BE49-F238E27FC236}">
                <a16:creationId xmlns:a16="http://schemas.microsoft.com/office/drawing/2014/main" id="{148B9859-A96C-3152-25A4-5B37E81F0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437" y="2798668"/>
            <a:ext cx="536575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20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C826FA98-EE7A-48CA-55FF-688093B26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14;g163e6fbc9b1_0_34">
            <a:extLst>
              <a:ext uri="{FF2B5EF4-FFF2-40B4-BE49-F238E27FC236}">
                <a16:creationId xmlns:a16="http://schemas.microsoft.com/office/drawing/2014/main" id="{185285D4-4504-AD38-E6B5-3F35E9DFF213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5989" y="1096585"/>
            <a:ext cx="4380625" cy="215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26A0ED-D019-85AB-A378-9A42B6087685}"/>
              </a:ext>
            </a:extLst>
          </p:cNvPr>
          <p:cNvSpPr txBox="1">
            <a:spLocks/>
          </p:cNvSpPr>
          <p:nvPr/>
        </p:nvSpPr>
        <p:spPr>
          <a:xfrm>
            <a:off x="1097280" y="3255160"/>
            <a:ext cx="3779522" cy="12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Demo 2</a:t>
            </a:r>
          </a:p>
        </p:txBody>
      </p:sp>
      <p:pic>
        <p:nvPicPr>
          <p:cNvPr id="4" name="Picture 2" descr="Introducing CodeCatalyst enterprise tier at #awsreinvent2023 | Kyle Seaman  posted on the topic | LinkedIn">
            <a:extLst>
              <a:ext uri="{FF2B5EF4-FFF2-40B4-BE49-F238E27FC236}">
                <a16:creationId xmlns:a16="http://schemas.microsoft.com/office/drawing/2014/main" id="{3009D84E-BFF1-DA94-DFFE-DE83D59CB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989" y="3706547"/>
            <a:ext cx="4380625" cy="215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27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15C3391F-81BE-3F72-8529-D2FD0DCEA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E0ACEEE-9343-4DB3-BAF3-07CB4B9393A8}"/>
              </a:ext>
            </a:extLst>
          </p:cNvPr>
          <p:cNvSpPr txBox="1">
            <a:spLocks/>
          </p:cNvSpPr>
          <p:nvPr/>
        </p:nvSpPr>
        <p:spPr>
          <a:xfrm>
            <a:off x="1097280" y="3011726"/>
            <a:ext cx="6822240" cy="1924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Solución</a:t>
            </a:r>
            <a:r>
              <a:rPr lang="en-US" sz="4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4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propuesta</a:t>
            </a:r>
            <a:endParaRPr lang="en-US" sz="4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AF86BEAF-28F2-A707-10A0-F3C1BEDA5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6">
            <a:extLst>
              <a:ext uri="{FF2B5EF4-FFF2-40B4-BE49-F238E27FC236}">
                <a16:creationId xmlns:a16="http://schemas.microsoft.com/office/drawing/2014/main" id="{A79FFCAB-D3A1-B668-1270-EAE32C079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337212" y="1965453"/>
            <a:ext cx="707136" cy="707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CB00C9C8-EE54-D0A2-62A4-60155277C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712" y="2727453"/>
            <a:ext cx="9892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</a:t>
            </a:r>
          </a:p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CodeCatalyst</a:t>
            </a:r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81FF0411-068E-62C7-2564-8EEB1FFC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 rot="21232082">
            <a:off x="10532546" y="4990305"/>
            <a:ext cx="424281" cy="42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CFA5A41-098F-A939-F935-11E91B2C3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 rot="21232082">
            <a:off x="7743102" y="4887616"/>
            <a:ext cx="424281" cy="42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7">
            <a:extLst>
              <a:ext uri="{FF2B5EF4-FFF2-40B4-BE49-F238E27FC236}">
                <a16:creationId xmlns:a16="http://schemas.microsoft.com/office/drawing/2014/main" id="{8B549F88-B9E3-D429-7346-F2A875321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 rot="21232082">
            <a:off x="5010279" y="4887616"/>
            <a:ext cx="424281" cy="42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EAE0D615-FA23-06E5-F91A-670C3F1E9002}"/>
              </a:ext>
            </a:extLst>
          </p:cNvPr>
          <p:cNvSpPr txBox="1">
            <a:spLocks noChangeArrowheads="1"/>
          </p:cNvSpPr>
          <p:nvPr/>
        </p:nvSpPr>
        <p:spPr bwMode="auto">
          <a:xfrm rot="21232082">
            <a:off x="4547943" y="5231341"/>
            <a:ext cx="11967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Account</a:t>
            </a:r>
          </a:p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PRD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7C275E3E-4DF5-957B-2EAF-C26292171D1C}"/>
              </a:ext>
            </a:extLst>
          </p:cNvPr>
          <p:cNvSpPr txBox="1">
            <a:spLocks noChangeArrowheads="1"/>
          </p:cNvSpPr>
          <p:nvPr/>
        </p:nvSpPr>
        <p:spPr bwMode="auto">
          <a:xfrm rot="21232082">
            <a:off x="7206482" y="5323788"/>
            <a:ext cx="11967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Account</a:t>
            </a:r>
          </a:p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QAS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A42D9D8D-A5C3-DFF8-1C28-1DFA452B0051}"/>
              </a:ext>
            </a:extLst>
          </p:cNvPr>
          <p:cNvSpPr txBox="1">
            <a:spLocks noChangeArrowheads="1"/>
          </p:cNvSpPr>
          <p:nvPr/>
        </p:nvSpPr>
        <p:spPr bwMode="auto">
          <a:xfrm rot="21232082">
            <a:off x="10127480" y="5323788"/>
            <a:ext cx="11967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Account</a:t>
            </a:r>
          </a:p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</a:t>
            </a:r>
          </a:p>
        </p:txBody>
      </p:sp>
      <p:pic>
        <p:nvPicPr>
          <p:cNvPr id="13" name="Picture 2" descr="GitHub Logos and Usage · GitHub">
            <a:extLst>
              <a:ext uri="{FF2B5EF4-FFF2-40B4-BE49-F238E27FC236}">
                <a16:creationId xmlns:a16="http://schemas.microsoft.com/office/drawing/2014/main" id="{56C46F64-0061-652A-4A1A-638DD909E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82" y="3756767"/>
            <a:ext cx="707136" cy="70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6B6C811E-F2B8-AB70-237D-277A350B8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763" y="4607430"/>
            <a:ext cx="10730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  <a:p>
            <a:pPr algn="ctr" eaLnBrk="1" hangingPunct="1"/>
            <a:r>
              <a:rPr lang="en-US" alt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Repositorio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6" descr="Jira logo - Iconos Social Media y Logos">
            <a:extLst>
              <a:ext uri="{FF2B5EF4-FFF2-40B4-BE49-F238E27FC236}">
                <a16:creationId xmlns:a16="http://schemas.microsoft.com/office/drawing/2014/main" id="{0E027C01-7725-0CF2-A8C8-6ADF6D57F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82" y="1878177"/>
            <a:ext cx="707136" cy="70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D4AD90-901B-43C3-46E4-8B2BBFC02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447" y="2710623"/>
            <a:ext cx="9403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Jira</a:t>
            </a:r>
          </a:p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Issues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87FA94-659F-9E6D-7A50-45E45BC86F43}"/>
              </a:ext>
            </a:extLst>
          </p:cNvPr>
          <p:cNvSpPr/>
          <p:nvPr/>
        </p:nvSpPr>
        <p:spPr>
          <a:xfrm>
            <a:off x="4352401" y="494165"/>
            <a:ext cx="6336075" cy="2934835"/>
          </a:xfrm>
          <a:prstGeom prst="rect">
            <a:avLst/>
          </a:prstGeom>
          <a:noFill/>
          <a:ln w="15875">
            <a:solidFill>
              <a:srgbClr val="7D89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 CI/CD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B388F2-D714-C6E1-B606-D48FF10B6826}"/>
              </a:ext>
            </a:extLst>
          </p:cNvPr>
          <p:cNvSpPr/>
          <p:nvPr/>
        </p:nvSpPr>
        <p:spPr>
          <a:xfrm>
            <a:off x="3995213" y="4137767"/>
            <a:ext cx="2057607" cy="2003157"/>
          </a:xfrm>
          <a:prstGeom prst="rect">
            <a:avLst/>
          </a:prstGeom>
          <a:noFill/>
          <a:ln w="15875">
            <a:solidFill>
              <a:srgbClr val="7D899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AE372428-9BEF-6939-7583-20726C6EAF20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16200000" flipH="1">
            <a:off x="1856877" y="1131550"/>
            <a:ext cx="87276" cy="1580530"/>
          </a:xfrm>
          <a:prstGeom prst="curvedConnector3">
            <a:avLst>
              <a:gd name="adj1" fmla="val -26192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5364B680-2ED3-52CA-786C-C224EBA2BA13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 flipV="1">
            <a:off x="1463818" y="2319021"/>
            <a:ext cx="873394" cy="1791314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0DE81038-27AA-C2AB-0468-2B012D821D9A}"/>
              </a:ext>
            </a:extLst>
          </p:cNvPr>
          <p:cNvCxnSpPr>
            <a:cxnSpLocks/>
            <a:stCxn id="5" idx="3"/>
            <a:endCxn id="17" idx="0"/>
          </p:cNvCxnSpPr>
          <p:nvPr/>
        </p:nvCxnSpPr>
        <p:spPr>
          <a:xfrm flipV="1">
            <a:off x="3044348" y="494165"/>
            <a:ext cx="4476091" cy="1824856"/>
          </a:xfrm>
          <a:prstGeom prst="curvedConnector4">
            <a:avLst>
              <a:gd name="adj1" fmla="val 14612"/>
              <a:gd name="adj2" fmla="val 11252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2CA7596-FEB9-64CA-DBBB-006B6BD4214D}"/>
              </a:ext>
            </a:extLst>
          </p:cNvPr>
          <p:cNvSpPr txBox="1"/>
          <p:nvPr/>
        </p:nvSpPr>
        <p:spPr>
          <a:xfrm>
            <a:off x="1820477" y="3360065"/>
            <a:ext cx="672145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PUSH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197357-D379-60B4-EFB0-A39CF733690D}"/>
              </a:ext>
            </a:extLst>
          </p:cNvPr>
          <p:cNvSpPr txBox="1"/>
          <p:nvPr/>
        </p:nvSpPr>
        <p:spPr>
          <a:xfrm>
            <a:off x="1518682" y="1254624"/>
            <a:ext cx="704303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ISSUE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A14922-5807-1727-B53E-236F91201152}"/>
              </a:ext>
            </a:extLst>
          </p:cNvPr>
          <p:cNvSpPr txBox="1"/>
          <p:nvPr/>
        </p:nvSpPr>
        <p:spPr>
          <a:xfrm>
            <a:off x="2901415" y="494165"/>
            <a:ext cx="97133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TRIGGER</a:t>
            </a:r>
            <a:endParaRPr lang="en-PE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745F0A-AD4B-FEBE-A03B-B3D3AF309B31}"/>
              </a:ext>
            </a:extLst>
          </p:cNvPr>
          <p:cNvSpPr/>
          <p:nvPr/>
        </p:nvSpPr>
        <p:spPr>
          <a:xfrm>
            <a:off x="6784656" y="4137766"/>
            <a:ext cx="2057607" cy="2003157"/>
          </a:xfrm>
          <a:prstGeom prst="rect">
            <a:avLst/>
          </a:prstGeom>
          <a:noFill/>
          <a:ln w="15875">
            <a:solidFill>
              <a:srgbClr val="7D899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02BD0B-FA13-263B-0902-E12F3C1CE05C}"/>
              </a:ext>
            </a:extLst>
          </p:cNvPr>
          <p:cNvSpPr/>
          <p:nvPr/>
        </p:nvSpPr>
        <p:spPr>
          <a:xfrm>
            <a:off x="9574099" y="4101807"/>
            <a:ext cx="2057607" cy="2003157"/>
          </a:xfrm>
          <a:prstGeom prst="rect">
            <a:avLst/>
          </a:prstGeom>
          <a:noFill/>
          <a:ln w="15875">
            <a:solidFill>
              <a:srgbClr val="7D899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E62DA00-07F0-C995-CC11-F1094897C5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2519" y="1613324"/>
            <a:ext cx="707136" cy="7071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47F7871-92AC-1E05-5A23-E34F7ACA95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4183" y="1069849"/>
            <a:ext cx="707136" cy="70713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86096D5-8D90-BAB9-57C8-016DCCD424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9137" y="2324381"/>
            <a:ext cx="707136" cy="7071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528B633-D942-A331-207E-4E2F163575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2682" y="1655763"/>
            <a:ext cx="707136" cy="7071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A2A8BF4-92E1-B5D8-CFB4-141876F829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1181" y="1634371"/>
            <a:ext cx="707136" cy="70713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3C4F28C-50D3-8DD5-3FC6-AD9917E08489}"/>
              </a:ext>
            </a:extLst>
          </p:cNvPr>
          <p:cNvSpPr txBox="1"/>
          <p:nvPr/>
        </p:nvSpPr>
        <p:spPr>
          <a:xfrm>
            <a:off x="5408330" y="2375324"/>
            <a:ext cx="687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9508C4-3CF9-B3D7-8090-C3A7328002E6}"/>
              </a:ext>
            </a:extLst>
          </p:cNvPr>
          <p:cNvSpPr txBox="1"/>
          <p:nvPr/>
        </p:nvSpPr>
        <p:spPr>
          <a:xfrm>
            <a:off x="6887114" y="1837466"/>
            <a:ext cx="707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B94A49-3C6E-DDC7-EF1F-D110192B173C}"/>
              </a:ext>
            </a:extLst>
          </p:cNvPr>
          <p:cNvSpPr txBox="1"/>
          <p:nvPr/>
        </p:nvSpPr>
        <p:spPr>
          <a:xfrm>
            <a:off x="6924773" y="3073187"/>
            <a:ext cx="557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D6A185-61B2-DBF1-3780-8261D44208DE}"/>
              </a:ext>
            </a:extLst>
          </p:cNvPr>
          <p:cNvSpPr txBox="1"/>
          <p:nvPr/>
        </p:nvSpPr>
        <p:spPr>
          <a:xfrm>
            <a:off x="9966681" y="1336325"/>
            <a:ext cx="706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Deploy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7563580C-BBB6-5A58-DB7A-CECFDA743DC3}"/>
              </a:ext>
            </a:extLst>
          </p:cNvPr>
          <p:cNvCxnSpPr>
            <a:cxnSpLocks/>
            <a:stCxn id="31" idx="2"/>
            <a:endCxn id="18" idx="0"/>
          </p:cNvCxnSpPr>
          <p:nvPr/>
        </p:nvCxnSpPr>
        <p:spPr>
          <a:xfrm rot="5400000">
            <a:off x="6741253" y="624271"/>
            <a:ext cx="1796260" cy="5230732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0D6B80BA-46A9-3D0A-631B-6B5631184813}"/>
              </a:ext>
            </a:extLst>
          </p:cNvPr>
          <p:cNvCxnSpPr>
            <a:cxnSpLocks/>
            <a:stCxn id="31" idx="2"/>
            <a:endCxn id="25" idx="0"/>
          </p:cNvCxnSpPr>
          <p:nvPr/>
        </p:nvCxnSpPr>
        <p:spPr>
          <a:xfrm rot="5400000">
            <a:off x="8135976" y="2018992"/>
            <a:ext cx="1796259" cy="2441289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D4A57825-6468-BA86-C472-B720341407C1}"/>
              </a:ext>
            </a:extLst>
          </p:cNvPr>
          <p:cNvCxnSpPr>
            <a:cxnSpLocks/>
            <a:stCxn id="31" idx="2"/>
            <a:endCxn id="26" idx="0"/>
          </p:cNvCxnSpPr>
          <p:nvPr/>
        </p:nvCxnSpPr>
        <p:spPr>
          <a:xfrm rot="16200000" flipH="1">
            <a:off x="9548676" y="3047580"/>
            <a:ext cx="1760300" cy="348154"/>
          </a:xfrm>
          <a:prstGeom prst="curvedConnector3">
            <a:avLst>
              <a:gd name="adj1" fmla="val 57639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52B82CF-9103-EC68-2407-5BF210CC9F9B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 flipV="1">
            <a:off x="6069655" y="1423417"/>
            <a:ext cx="774528" cy="54347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DF4F5531-A731-0003-5871-77D0BBCEB36C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>
            <a:off x="6069655" y="1966892"/>
            <a:ext cx="769482" cy="711057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BF275ADD-1ECA-212A-9F5C-3B271375D121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 flipV="1">
            <a:off x="7546273" y="2009331"/>
            <a:ext cx="826409" cy="668618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1E2F3AE-E279-B626-6892-46B424C4C8F8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9079818" y="1987939"/>
            <a:ext cx="821363" cy="213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EB065C7-AB0A-68D1-5846-65828413F16D}"/>
              </a:ext>
            </a:extLst>
          </p:cNvPr>
          <p:cNvSpPr txBox="1"/>
          <p:nvPr/>
        </p:nvSpPr>
        <p:spPr>
          <a:xfrm>
            <a:off x="4513730" y="4220295"/>
            <a:ext cx="1222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Environment PRD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8DEC1B-19A8-405A-9F48-BED324DE7BBC}"/>
              </a:ext>
            </a:extLst>
          </p:cNvPr>
          <p:cNvSpPr txBox="1"/>
          <p:nvPr/>
        </p:nvSpPr>
        <p:spPr>
          <a:xfrm>
            <a:off x="7200344" y="4213838"/>
            <a:ext cx="1223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Environment QAS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3350FF-BB19-9B8E-0B7E-5509C9953923}"/>
              </a:ext>
            </a:extLst>
          </p:cNvPr>
          <p:cNvSpPr txBox="1"/>
          <p:nvPr/>
        </p:nvSpPr>
        <p:spPr>
          <a:xfrm>
            <a:off x="10004018" y="4213837"/>
            <a:ext cx="1215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Environment DEV</a:t>
            </a:r>
          </a:p>
        </p:txBody>
      </p:sp>
    </p:spTree>
    <p:extLst>
      <p:ext uri="{BB962C8B-B14F-4D97-AF65-F5344CB8AC3E}">
        <p14:creationId xmlns:p14="http://schemas.microsoft.com/office/powerpoint/2010/main" val="206782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56;p80">
            <a:extLst>
              <a:ext uri="{FF2B5EF4-FFF2-40B4-BE49-F238E27FC236}">
                <a16:creationId xmlns:a16="http://schemas.microsoft.com/office/drawing/2014/main" id="{B09FCFDC-6E29-2F69-3B07-CFF391554F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16654" y="656801"/>
            <a:ext cx="7131380" cy="2340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725" rIns="0" bIns="109725" anchor="t" anchorCtr="0">
            <a:noAutofit/>
          </a:bodyPr>
          <a:lstStyle/>
          <a:p>
            <a:pPr algn="ctr"/>
            <a:r>
              <a:rPr lang="en-US" sz="6000" b="1" dirty="0">
                <a:latin typeface="Helvetica Neue" panose="02000503000000020004" pitchFamily="2" charset="0"/>
              </a:rPr>
              <a:t>"</a:t>
            </a:r>
            <a:r>
              <a:rPr lang="en-US" sz="6000" b="1" dirty="0" err="1">
                <a:latin typeface="Helvetica Neue" panose="02000503000000020004" pitchFamily="2" charset="0"/>
              </a:rPr>
              <a:t>Sumergete</a:t>
            </a:r>
            <a:r>
              <a:rPr lang="en-US" sz="6000" b="1" dirty="0">
                <a:latin typeface="Helvetica Neue" panose="02000503000000020004" pitchFamily="2" charset="0"/>
              </a:rPr>
              <a:t> </a:t>
            </a:r>
            <a:r>
              <a:rPr lang="en-US" sz="6000" b="1" dirty="0" err="1">
                <a:latin typeface="Helvetica Neue" panose="02000503000000020004" pitchFamily="2" charset="0"/>
              </a:rPr>
              <a:t>en</a:t>
            </a:r>
            <a:r>
              <a:rPr lang="en-US" sz="6000" b="1" dirty="0">
                <a:latin typeface="Helvetica Neue" panose="02000503000000020004" pitchFamily="2" charset="0"/>
              </a:rPr>
              <a:t> CodeCatalyst y sus feature de IA"</a:t>
            </a:r>
            <a:endParaRPr lang="en-US" sz="6000" b="1" dirty="0"/>
          </a:p>
        </p:txBody>
      </p:sp>
      <p:sp>
        <p:nvSpPr>
          <p:cNvPr id="10" name="Google Shape;357;p80">
            <a:extLst>
              <a:ext uri="{FF2B5EF4-FFF2-40B4-BE49-F238E27FC236}">
                <a16:creationId xmlns:a16="http://schemas.microsoft.com/office/drawing/2014/main" id="{70DB883B-8FEF-F312-F852-40066DC2FAB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3890" y="877668"/>
            <a:ext cx="21207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indent="0">
              <a:buSzPts val="800"/>
            </a:pPr>
            <a:r>
              <a:rPr lang="en-US" b="1" i="0" dirty="0">
                <a:solidFill>
                  <a:srgbClr val="FFFFFF"/>
                </a:solidFill>
                <a:effectLst/>
                <a:latin typeface="Poppins" pitchFamily="2" charset="77"/>
              </a:rPr>
              <a:t>UGCONF PERU 2024 &amp; SERVERLESSDAYS LIMA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11" name="Google Shape;358;p80">
            <a:extLst>
              <a:ext uri="{FF2B5EF4-FFF2-40B4-BE49-F238E27FC236}">
                <a16:creationId xmlns:a16="http://schemas.microsoft.com/office/drawing/2014/main" id="{285E7FAE-4720-1F56-7C01-203EDA422D2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17102" y="4124520"/>
            <a:ext cx="3767516" cy="7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indent="0" algn="ctr">
              <a:buSzPts val="1400"/>
            </a:pPr>
            <a:r>
              <a:rPr lang="en-US" sz="2800" b="1" dirty="0"/>
              <a:t>Hassel Muñoz</a:t>
            </a:r>
            <a:endParaRPr lang="es" sz="2800" b="1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 dirty="0"/>
              <a:t>Cloud Solution Architect</a:t>
            </a:r>
            <a:endParaRPr b="1" dirty="0"/>
          </a:p>
        </p:txBody>
      </p:sp>
      <p:sp>
        <p:nvSpPr>
          <p:cNvPr id="12" name="Google Shape;359;p80">
            <a:extLst>
              <a:ext uri="{FF2B5EF4-FFF2-40B4-BE49-F238E27FC236}">
                <a16:creationId xmlns:a16="http://schemas.microsoft.com/office/drawing/2014/main" id="{D0D8DE13-F282-C1B6-8E69-F9E7B4857363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03890" y="592945"/>
            <a:ext cx="6858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" sz="1100" dirty="0"/>
              <a:t>SESSION ID XXXX</a:t>
            </a:r>
            <a:endParaRPr sz="1100" dirty="0"/>
          </a:p>
        </p:txBody>
      </p:sp>
      <p:sp>
        <p:nvSpPr>
          <p:cNvPr id="13" name="Google Shape;360;p80">
            <a:extLst>
              <a:ext uri="{FF2B5EF4-FFF2-40B4-BE49-F238E27FC236}">
                <a16:creationId xmlns:a16="http://schemas.microsoft.com/office/drawing/2014/main" id="{BBBE7AC1-F0B7-B0BB-5514-99CC8821DA4E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517102" y="5051057"/>
            <a:ext cx="3767515" cy="48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" sz="1800" b="1" dirty="0"/>
              <a:t>Orion LATAM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" sz="1800" dirty="0"/>
              <a:t>Partner Premier AWS</a:t>
            </a:r>
            <a:endParaRPr sz="2400" dirty="0"/>
          </a:p>
        </p:txBody>
      </p:sp>
      <p:sp>
        <p:nvSpPr>
          <p:cNvPr id="14" name="Google Shape;368;p80">
            <a:extLst>
              <a:ext uri="{FF2B5EF4-FFF2-40B4-BE49-F238E27FC236}">
                <a16:creationId xmlns:a16="http://schemas.microsoft.com/office/drawing/2014/main" id="{9375F9DD-4887-453B-A82F-A92D53899F0B}"/>
              </a:ext>
            </a:extLst>
          </p:cNvPr>
          <p:cNvSpPr/>
          <p:nvPr/>
        </p:nvSpPr>
        <p:spPr>
          <a:xfrm>
            <a:off x="1066927" y="1517451"/>
            <a:ext cx="2408686" cy="234096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8575" cap="sq" cmpd="sng">
            <a:solidFill>
              <a:schemeClr val="accent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" name="Picture 6" descr="Examen implementación de arquitecturas | Certificado de AWS">
            <a:extLst>
              <a:ext uri="{FF2B5EF4-FFF2-40B4-BE49-F238E27FC236}">
                <a16:creationId xmlns:a16="http://schemas.microsoft.com/office/drawing/2014/main" id="{C5671D71-050B-ADB7-AA93-12C51AFF8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859" y="3421695"/>
            <a:ext cx="1248894" cy="124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Certificación de AWS Certified Sysops Administrator - Associate">
            <a:extLst>
              <a:ext uri="{FF2B5EF4-FFF2-40B4-BE49-F238E27FC236}">
                <a16:creationId xmlns:a16="http://schemas.microsoft.com/office/drawing/2014/main" id="{45565ABF-604F-6B78-88EE-9FAE5557A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671" y="3421693"/>
            <a:ext cx="1248896" cy="124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Cursus: Kubernetes and Cloud-Native Associate (KCNA) - Springest">
            <a:extLst>
              <a:ext uri="{FF2B5EF4-FFF2-40B4-BE49-F238E27FC236}">
                <a16:creationId xmlns:a16="http://schemas.microsoft.com/office/drawing/2014/main" id="{D4EB0961-F4B6-2FB3-6B26-29B82B88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973" y="4791003"/>
            <a:ext cx="1343130" cy="121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HashiCorp Certified: Vault Associate (002) badge image. Certification. Foundational level. Issued by HashiCorp">
            <a:extLst>
              <a:ext uri="{FF2B5EF4-FFF2-40B4-BE49-F238E27FC236}">
                <a16:creationId xmlns:a16="http://schemas.microsoft.com/office/drawing/2014/main" id="{BECEA4E5-CC73-3711-BD1B-1D531EC8C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671" y="4791004"/>
            <a:ext cx="1248896" cy="118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HashiCorp Certified: Terraform Associate (003) badge image. Certification. Foundational level. Issued by HashiCorp">
            <a:extLst>
              <a:ext uri="{FF2B5EF4-FFF2-40B4-BE49-F238E27FC236}">
                <a16:creationId xmlns:a16="http://schemas.microsoft.com/office/drawing/2014/main" id="{ED7E710D-4FBD-D85F-1E31-81F071743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370" y="4815813"/>
            <a:ext cx="1248896" cy="118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earing glasses and a blue sweater&#10;&#10;Description automatically generated">
            <a:extLst>
              <a:ext uri="{FF2B5EF4-FFF2-40B4-BE49-F238E27FC236}">
                <a16:creationId xmlns:a16="http://schemas.microsoft.com/office/drawing/2014/main" id="{630660AF-DA8E-A68E-041F-DC5D98D68B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786" y="1565216"/>
            <a:ext cx="2340968" cy="2245438"/>
          </a:xfrm>
          <a:prstGeom prst="rect">
            <a:avLst/>
          </a:prstGeom>
        </p:spPr>
      </p:pic>
      <p:pic>
        <p:nvPicPr>
          <p:cNvPr id="22" name="Picture 6" descr="CCNA 7.0: (2) Switching, Routing, and Wireless Essentials">
            <a:extLst>
              <a:ext uri="{FF2B5EF4-FFF2-40B4-BE49-F238E27FC236}">
                <a16:creationId xmlns:a16="http://schemas.microsoft.com/office/drawing/2014/main" id="{4DDFDAE0-14E5-A8D3-75BD-42BC1B5C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85" y="3483577"/>
            <a:ext cx="1338617" cy="118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>
            <a:spLocks noGrp="1"/>
          </p:cNvSpPr>
          <p:nvPr>
            <p:ph type="body" idx="1"/>
          </p:nvPr>
        </p:nvSpPr>
        <p:spPr>
          <a:xfrm>
            <a:off x="444256" y="1263468"/>
            <a:ext cx="366712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rPr lang="es-ES_tradnl" dirty="0"/>
              <a:t>Conclusión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s-MX" sz="4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Agenda</a:t>
            </a:r>
            <a:endParaRPr sz="4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5" name="Google Shape;165;p3"/>
          <p:cNvSpPr txBox="1">
            <a:spLocks noGrp="1"/>
          </p:cNvSpPr>
          <p:nvPr>
            <p:ph type="body" idx="1"/>
          </p:nvPr>
        </p:nvSpPr>
        <p:spPr>
          <a:xfrm>
            <a:off x="304800" y="1487488"/>
            <a:ext cx="11582400" cy="472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Introducción</a:t>
            </a:r>
            <a:r>
              <a:rPr lang="en-US" sz="20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a CodeCatalyst</a:t>
            </a:r>
            <a:endParaRPr lang="en-PE" sz="2000" dirty="0">
              <a:solidFill>
                <a:schemeClr val="bg1"/>
              </a:solidFill>
            </a:endParaRPr>
          </a:p>
          <a:p>
            <a:endParaRPr lang="es-MX" dirty="0"/>
          </a:p>
          <a:p>
            <a:r>
              <a:rPr lang="en-US" sz="2800" b="1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Caracteristicas</a:t>
            </a:r>
            <a:r>
              <a:rPr lang="en-US" sz="28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principales</a:t>
            </a:r>
            <a:r>
              <a:rPr lang="en-US" sz="28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de CodeCatalyst</a:t>
            </a:r>
          </a:p>
          <a:p>
            <a:endParaRPr lang="en-PE" sz="2000" dirty="0">
              <a:solidFill>
                <a:schemeClr val="bg1"/>
              </a:solidFill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Caracteristicas</a:t>
            </a:r>
            <a:r>
              <a:rPr lang="en-US" sz="2800" b="1" dirty="0">
                <a:solidFill>
                  <a:schemeClr val="bg1"/>
                </a:solidFill>
                <a:latin typeface="Helvetica Neue" panose="02000503000000020004" pitchFamily="2" charset="0"/>
              </a:rPr>
              <a:t> de IA </a:t>
            </a:r>
            <a:r>
              <a:rPr lang="en-US" sz="28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</a:t>
            </a:r>
            <a:r>
              <a:rPr lang="en-US" sz="2800" b="1" dirty="0">
                <a:solidFill>
                  <a:schemeClr val="bg1"/>
                </a:solidFill>
                <a:latin typeface="Helvetica Neue" panose="02000503000000020004" pitchFamily="2" charset="0"/>
              </a:rPr>
              <a:t> CodeCatalyst</a:t>
            </a:r>
            <a:endParaRPr lang="en-PE" sz="2000" dirty="0">
              <a:solidFill>
                <a:schemeClr val="bg1"/>
              </a:solidFill>
            </a:endParaRPr>
          </a:p>
          <a:p>
            <a:pPr marL="0" indent="0"/>
            <a:endParaRPr lang="es-MX" dirty="0"/>
          </a:p>
          <a:p>
            <a:r>
              <a:rPr lang="en-US" sz="2800" b="1" dirty="0">
                <a:solidFill>
                  <a:schemeClr val="bg1"/>
                </a:solidFill>
                <a:latin typeface="Helvetica Neue" panose="02000503000000020004" pitchFamily="2" charset="0"/>
              </a:rPr>
              <a:t>Caso </a:t>
            </a:r>
            <a:r>
              <a:rPr lang="en-US" sz="28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practico</a:t>
            </a:r>
            <a:r>
              <a:rPr lang="en-US" sz="2800" b="1" dirty="0">
                <a:solidFill>
                  <a:schemeClr val="bg1"/>
                </a:solidFill>
                <a:latin typeface="Helvetica Neue" panose="02000503000000020004" pitchFamily="2" charset="0"/>
              </a:rPr>
              <a:t> y demo</a:t>
            </a:r>
          </a:p>
          <a:p>
            <a:endParaRPr lang="en-PE" sz="2000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Conclusiones</a:t>
            </a:r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</a:rPr>
              <a:t> y </a:t>
            </a: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preguntas</a:t>
            </a:r>
            <a:endParaRPr lang="en-PE" dirty="0">
              <a:solidFill>
                <a:schemeClr val="bg1"/>
              </a:solidFill>
            </a:endParaRPr>
          </a:p>
          <a:p>
            <a:endParaRPr lang="en-PE" sz="20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2520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D669B871-6253-F941-D6E0-4BCC96CC58B7}"/>
              </a:ext>
            </a:extLst>
          </p:cNvPr>
          <p:cNvSpPr txBox="1">
            <a:spLocks/>
          </p:cNvSpPr>
          <p:nvPr/>
        </p:nvSpPr>
        <p:spPr>
          <a:xfrm>
            <a:off x="726840" y="2277719"/>
            <a:ext cx="6734664" cy="216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600" b="1" dirty="0" err="1">
                <a:latin typeface="Helvetica Neue" panose="02000503000000020004" pitchFamily="2" charset="0"/>
              </a:rPr>
              <a:t>Introducción</a:t>
            </a:r>
            <a:r>
              <a:rPr lang="en-US" sz="6600" b="1" dirty="0">
                <a:latin typeface="Helvetica Neue" panose="02000503000000020004" pitchFamily="2" charset="0"/>
              </a:rPr>
              <a:t> a CodeCatalyst</a:t>
            </a:r>
            <a:endParaRPr lang="en-US" sz="6600" dirty="0">
              <a:latin typeface="Helvetica Neue" panose="020005030000000200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9" descr="AWS Identity and Access Management (IAM) service icon.">
            <a:extLst>
              <a:ext uri="{FF2B5EF4-FFF2-40B4-BE49-F238E27FC236}">
                <a16:creationId xmlns:a16="http://schemas.microsoft.com/office/drawing/2014/main" id="{80741FFA-185E-FE45-55F1-B3546CB6B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420498" y="40868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303;g18740a45bed_0_84">
            <a:extLst>
              <a:ext uri="{FF2B5EF4-FFF2-40B4-BE49-F238E27FC236}">
                <a16:creationId xmlns:a16="http://schemas.microsoft.com/office/drawing/2014/main" id="{2A0710F2-78B6-A10B-9491-684C2F354FFA}"/>
              </a:ext>
            </a:extLst>
          </p:cNvPr>
          <p:cNvSpPr txBox="1">
            <a:spLocks/>
          </p:cNvSpPr>
          <p:nvPr/>
        </p:nvSpPr>
        <p:spPr>
          <a:xfrm>
            <a:off x="635100" y="1482683"/>
            <a:ext cx="11293281" cy="112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CodeCatalyst es un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servicio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AWS que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permite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equipos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desarrollo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y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operaciones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gestionar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todo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ciclo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vida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un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proyecto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software,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desde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planificación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desarrollo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hasta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despliegue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y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mantenimiento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  <a:endParaRPr lang="en-PE" sz="2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Google Shape;302;g18740a45bed_0_84">
            <a:extLst>
              <a:ext uri="{FF2B5EF4-FFF2-40B4-BE49-F238E27FC236}">
                <a16:creationId xmlns:a16="http://schemas.microsoft.com/office/drawing/2014/main" id="{C331A999-FB1F-6A57-6754-A68EBB6BD29B}"/>
              </a:ext>
            </a:extLst>
          </p:cNvPr>
          <p:cNvSpPr txBox="1">
            <a:spLocks/>
          </p:cNvSpPr>
          <p:nvPr/>
        </p:nvSpPr>
        <p:spPr>
          <a:xfrm>
            <a:off x="635100" y="318778"/>
            <a:ext cx="11006773" cy="85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 err="1">
                <a:latin typeface="Helvetica Neue" panose="02000503000000020004" pitchFamily="2" charset="0"/>
              </a:rPr>
              <a:t>Introducción</a:t>
            </a:r>
            <a:r>
              <a:rPr lang="en-US" b="1" dirty="0">
                <a:latin typeface="Helvetica Neue" panose="02000503000000020004" pitchFamily="2" charset="0"/>
              </a:rPr>
              <a:t> a CodeCatalyst</a:t>
            </a:r>
            <a:endParaRPr lang="en-US" dirty="0">
              <a:latin typeface="Helvetica Neue" panose="02000503000000020004" pitchFamily="2" charset="0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A19C0532-329B-7A5F-4FA3-FB9015A49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279" y="4848814"/>
            <a:ext cx="126151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Builder ID</a:t>
            </a:r>
          </a:p>
        </p:txBody>
      </p:sp>
      <p:pic>
        <p:nvPicPr>
          <p:cNvPr id="5" name="Graphic 4" descr="Add-on resource icon for the IAM service.">
            <a:extLst>
              <a:ext uri="{FF2B5EF4-FFF2-40B4-BE49-F238E27FC236}">
                <a16:creationId xmlns:a16="http://schemas.microsoft.com/office/drawing/2014/main" id="{3A767764-528C-6C04-E858-8BE57121C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37999">
            <a:off x="1296024" y="4548742"/>
            <a:ext cx="457200" cy="457200"/>
          </a:xfrm>
          <a:prstGeom prst="rect">
            <a:avLst/>
          </a:prstGeom>
        </p:spPr>
      </p:pic>
      <p:pic>
        <p:nvPicPr>
          <p:cNvPr id="8" name="Graphic 8" descr="Generic application resource icon for the General Icons category.">
            <a:extLst>
              <a:ext uri="{FF2B5EF4-FFF2-40B4-BE49-F238E27FC236}">
                <a16:creationId xmlns:a16="http://schemas.microsoft.com/office/drawing/2014/main" id="{8C606126-C78A-4559-B451-A4AF29E04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4806413" y="41659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6">
            <a:extLst>
              <a:ext uri="{FF2B5EF4-FFF2-40B4-BE49-F238E27FC236}">
                <a16:creationId xmlns:a16="http://schemas.microsoft.com/office/drawing/2014/main" id="{911FD37B-D9A3-5193-95B5-9D05EA2E8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8143" y="4671488"/>
            <a:ext cx="12476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Blueprints set up project, develop environment, CI/CD pipelines</a:t>
            </a:r>
          </a:p>
        </p:txBody>
      </p:sp>
      <p:sp>
        <p:nvSpPr>
          <p:cNvPr id="11" name="Rectangle 10" descr="Generic group.">
            <a:extLst>
              <a:ext uri="{FF2B5EF4-FFF2-40B4-BE49-F238E27FC236}">
                <a16:creationId xmlns:a16="http://schemas.microsoft.com/office/drawing/2014/main" id="{CCAF1A43-814A-6A4E-0D0C-FA4D37A530C5}"/>
              </a:ext>
            </a:extLst>
          </p:cNvPr>
          <p:cNvSpPr/>
          <p:nvPr/>
        </p:nvSpPr>
        <p:spPr>
          <a:xfrm>
            <a:off x="3656910" y="3029434"/>
            <a:ext cx="5475262" cy="2861187"/>
          </a:xfrm>
          <a:prstGeom prst="rect">
            <a:avLst/>
          </a:prstGeom>
          <a:noFill/>
          <a:ln w="1587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Amazon CodeCatalyst service icon.">
            <a:extLst>
              <a:ext uri="{FF2B5EF4-FFF2-40B4-BE49-F238E27FC236}">
                <a16:creationId xmlns:a16="http://schemas.microsoft.com/office/drawing/2014/main" id="{676F3198-2F3A-79B5-2217-EC53814E7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3275910" y="402043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A4840CBF-C141-CD5F-CAE2-C4D822BA2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662" y="4839204"/>
            <a:ext cx="1174043" cy="276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CodeCatalyst</a:t>
            </a:r>
          </a:p>
        </p:txBody>
      </p:sp>
      <p:pic>
        <p:nvPicPr>
          <p:cNvPr id="13" name="Graphic 12" descr="Change Calendar resource icon for the AWS Systems Manager service.">
            <a:extLst>
              <a:ext uri="{FF2B5EF4-FFF2-40B4-BE49-F238E27FC236}">
                <a16:creationId xmlns:a16="http://schemas.microsoft.com/office/drawing/2014/main" id="{10180BCB-74B6-9B75-BD23-AA72FE4EAD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97128" y="3469040"/>
            <a:ext cx="457200" cy="457200"/>
          </a:xfrm>
          <a:prstGeom prst="rect">
            <a:avLst/>
          </a:prstGeom>
        </p:spPr>
      </p:pic>
      <p:pic>
        <p:nvPicPr>
          <p:cNvPr id="14" name="Graphic 15" descr="Gear resource icon for the General Icons category.">
            <a:extLst>
              <a:ext uri="{FF2B5EF4-FFF2-40B4-BE49-F238E27FC236}">
                <a16:creationId xmlns:a16="http://schemas.microsoft.com/office/drawing/2014/main" id="{738CAA0B-FF50-EA7A-0F39-801540E87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7763681" y="45212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23" descr="Users resource icon for the General Icons category.">
            <a:extLst>
              <a:ext uri="{FF2B5EF4-FFF2-40B4-BE49-F238E27FC236}">
                <a16:creationId xmlns:a16="http://schemas.microsoft.com/office/drawing/2014/main" id="{504955DE-5D3D-D688-CD60-2DB3578D6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 flipH="1">
            <a:off x="6654504" y="457935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16" descr="Data table resource icon for the General Icons category.">
            <a:extLst>
              <a:ext uri="{FF2B5EF4-FFF2-40B4-BE49-F238E27FC236}">
                <a16:creationId xmlns:a16="http://schemas.microsoft.com/office/drawing/2014/main" id="{F7D7FC97-E62F-51A4-E5B7-FD8AD5583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6247985" y="43652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24" descr="Source code resource icon for the General Icons category.">
            <a:extLst>
              <a:ext uri="{FF2B5EF4-FFF2-40B4-BE49-F238E27FC236}">
                <a16:creationId xmlns:a16="http://schemas.microsoft.com/office/drawing/2014/main" id="{584D9CBF-BB03-294E-F3DE-A15058D12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763681" y="34690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Amazon Web Services Logo, symbol, meaning, history, PNG, brand">
            <a:extLst>
              <a:ext uri="{FF2B5EF4-FFF2-40B4-BE49-F238E27FC236}">
                <a16:creationId xmlns:a16="http://schemas.microsoft.com/office/drawing/2014/main" id="{5A5CCAB6-E846-5226-B866-136EC8066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675" y="3950313"/>
            <a:ext cx="1196222" cy="67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26">
            <a:extLst>
              <a:ext uri="{FF2B5EF4-FFF2-40B4-BE49-F238E27FC236}">
                <a16:creationId xmlns:a16="http://schemas.microsoft.com/office/drawing/2014/main" id="{9E87E20F-A33F-E450-F18C-09977D52A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480" y="3889626"/>
            <a:ext cx="115449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features</a:t>
            </a: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89AAD940-AC4A-FB92-83CF-08577826C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5033" y="3904378"/>
            <a:ext cx="115449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code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75E9BE6F-0B77-D2C5-80CC-5E4EBB0D5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5033" y="4957442"/>
            <a:ext cx="11544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Automate, build, test and deploy</a:t>
            </a:r>
          </a:p>
        </p:txBody>
      </p:sp>
      <p:sp>
        <p:nvSpPr>
          <p:cNvPr id="22" name="TextBox 26">
            <a:extLst>
              <a:ext uri="{FF2B5EF4-FFF2-40B4-BE49-F238E27FC236}">
                <a16:creationId xmlns:a16="http://schemas.microsoft.com/office/drawing/2014/main" id="{5D3D4A8A-C624-6384-D01C-78518A19E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480" y="5042864"/>
            <a:ext cx="115449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Collaborate with teammates and track projects</a:t>
            </a:r>
          </a:p>
        </p:txBody>
      </p:sp>
      <p:sp>
        <p:nvSpPr>
          <p:cNvPr id="23" name="Rectangle 22" descr="Generic group dashed.">
            <a:extLst>
              <a:ext uri="{FF2B5EF4-FFF2-40B4-BE49-F238E27FC236}">
                <a16:creationId xmlns:a16="http://schemas.microsoft.com/office/drawing/2014/main" id="{B6008135-38A7-760E-72C2-1CC9BE247C9A}"/>
              </a:ext>
            </a:extLst>
          </p:cNvPr>
          <p:cNvSpPr/>
          <p:nvPr/>
        </p:nvSpPr>
        <p:spPr>
          <a:xfrm>
            <a:off x="5952263" y="3237834"/>
            <a:ext cx="2824011" cy="2480046"/>
          </a:xfrm>
          <a:prstGeom prst="rect">
            <a:avLst/>
          </a:prstGeom>
          <a:noFill/>
          <a:ln w="158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 descr="Arrow pointing from Git users to Third party Git repository.">
            <a:extLst>
              <a:ext uri="{FF2B5EF4-FFF2-40B4-BE49-F238E27FC236}">
                <a16:creationId xmlns:a16="http://schemas.microsoft.com/office/drawing/2014/main" id="{2720D854-2F98-731C-D27E-1790EC78B957}"/>
              </a:ext>
            </a:extLst>
          </p:cNvPr>
          <p:cNvCxnSpPr>
            <a:cxnSpLocks/>
          </p:cNvCxnSpPr>
          <p:nvPr/>
        </p:nvCxnSpPr>
        <p:spPr>
          <a:xfrm>
            <a:off x="2404261" y="4477857"/>
            <a:ext cx="686401" cy="0"/>
          </a:xfrm>
          <a:prstGeom prst="straightConnector1">
            <a:avLst/>
          </a:prstGeom>
          <a:ln w="15875">
            <a:solidFill>
              <a:schemeClr val="bg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 descr="Arrow pointing from Git users to Third party Git repository.">
            <a:extLst>
              <a:ext uri="{FF2B5EF4-FFF2-40B4-BE49-F238E27FC236}">
                <a16:creationId xmlns:a16="http://schemas.microsoft.com/office/drawing/2014/main" id="{6A9A23A5-B249-CDF4-9B76-B01F1883A709}"/>
              </a:ext>
            </a:extLst>
          </p:cNvPr>
          <p:cNvCxnSpPr>
            <a:cxnSpLocks/>
          </p:cNvCxnSpPr>
          <p:nvPr/>
        </p:nvCxnSpPr>
        <p:spPr>
          <a:xfrm>
            <a:off x="4164945" y="4415021"/>
            <a:ext cx="446239" cy="0"/>
          </a:xfrm>
          <a:prstGeom prst="straightConnector1">
            <a:avLst/>
          </a:prstGeom>
          <a:ln w="15875">
            <a:solidFill>
              <a:schemeClr val="bg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 descr="Arrow pointing from Git users to Third party Git repository.">
            <a:extLst>
              <a:ext uri="{FF2B5EF4-FFF2-40B4-BE49-F238E27FC236}">
                <a16:creationId xmlns:a16="http://schemas.microsoft.com/office/drawing/2014/main" id="{4AC798AB-48B2-BAB4-61AB-84F1B0D6080C}"/>
              </a:ext>
            </a:extLst>
          </p:cNvPr>
          <p:cNvCxnSpPr>
            <a:cxnSpLocks/>
          </p:cNvCxnSpPr>
          <p:nvPr/>
        </p:nvCxnSpPr>
        <p:spPr>
          <a:xfrm>
            <a:off x="5379229" y="4415021"/>
            <a:ext cx="446239" cy="0"/>
          </a:xfrm>
          <a:prstGeom prst="straightConnector1">
            <a:avLst/>
          </a:prstGeom>
          <a:ln w="15875">
            <a:solidFill>
              <a:schemeClr val="bg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 descr="Arrow pointing from Git users to Third party Git repository.">
            <a:extLst>
              <a:ext uri="{FF2B5EF4-FFF2-40B4-BE49-F238E27FC236}">
                <a16:creationId xmlns:a16="http://schemas.microsoft.com/office/drawing/2014/main" id="{85C85A84-A4ED-DF19-B6E9-EF8B99897177}"/>
              </a:ext>
            </a:extLst>
          </p:cNvPr>
          <p:cNvCxnSpPr>
            <a:cxnSpLocks/>
          </p:cNvCxnSpPr>
          <p:nvPr/>
        </p:nvCxnSpPr>
        <p:spPr>
          <a:xfrm>
            <a:off x="9283337" y="4365295"/>
            <a:ext cx="444138" cy="0"/>
          </a:xfrm>
          <a:prstGeom prst="straightConnector1">
            <a:avLst/>
          </a:prstGeom>
          <a:ln w="15875">
            <a:solidFill>
              <a:schemeClr val="bg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15" descr="Recover resource icon for the General Icons category.">
            <a:extLst>
              <a:ext uri="{FF2B5EF4-FFF2-40B4-BE49-F238E27FC236}">
                <a16:creationId xmlns:a16="http://schemas.microsoft.com/office/drawing/2014/main" id="{EE2DDD0D-6650-8367-9E00-FAEF1CAAF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 bwMode="auto">
          <a:xfrm>
            <a:off x="7175446" y="4173962"/>
            <a:ext cx="328992" cy="32899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6894CA1E-9CCB-596B-F24A-F0D5707A0BEC}"/>
              </a:ext>
            </a:extLst>
          </p:cNvPr>
          <p:cNvSpPr txBox="1">
            <a:spLocks/>
          </p:cNvSpPr>
          <p:nvPr/>
        </p:nvSpPr>
        <p:spPr>
          <a:xfrm>
            <a:off x="577753" y="2384603"/>
            <a:ext cx="10925399" cy="208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600" b="1" dirty="0" err="1">
                <a:latin typeface="Helvetica Neue" panose="02000503000000020004" pitchFamily="2" charset="0"/>
              </a:rPr>
              <a:t>Caracteristicas</a:t>
            </a:r>
            <a:r>
              <a:rPr lang="en-US" sz="6600" b="1" dirty="0">
                <a:latin typeface="Helvetica Neue" panose="02000503000000020004" pitchFamily="2" charset="0"/>
              </a:rPr>
              <a:t> </a:t>
            </a:r>
            <a:r>
              <a:rPr lang="en-US" sz="6600" b="1" dirty="0" err="1">
                <a:latin typeface="Helvetica Neue" panose="02000503000000020004" pitchFamily="2" charset="0"/>
              </a:rPr>
              <a:t>principales</a:t>
            </a:r>
            <a:r>
              <a:rPr lang="en-US" sz="6600" b="1" dirty="0">
                <a:latin typeface="Helvetica Neue" panose="02000503000000020004" pitchFamily="2" charset="0"/>
              </a:rPr>
              <a:t> de CodeCatalyst</a:t>
            </a:r>
            <a:endParaRPr lang="en-US" sz="66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38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2;g18740a45bed_0_84">
            <a:extLst>
              <a:ext uri="{FF2B5EF4-FFF2-40B4-BE49-F238E27FC236}">
                <a16:creationId xmlns:a16="http://schemas.microsoft.com/office/drawing/2014/main" id="{243EE75A-B24B-266D-45C0-FABA8AAEDFAD}"/>
              </a:ext>
            </a:extLst>
          </p:cNvPr>
          <p:cNvSpPr txBox="1">
            <a:spLocks/>
          </p:cNvSpPr>
          <p:nvPr/>
        </p:nvSpPr>
        <p:spPr>
          <a:xfrm>
            <a:off x="635100" y="645999"/>
            <a:ext cx="4728637" cy="9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SzPts val="3600"/>
            </a:pPr>
            <a:r>
              <a:rPr lang="en-US" sz="6000" b="1" dirty="0">
                <a:solidFill>
                  <a:schemeClr val="bg1"/>
                </a:solidFill>
                <a:latin typeface="Helvetica Neue" panose="02000503000000020004" pitchFamily="2" charset="0"/>
              </a:rPr>
              <a:t>Blueprints</a:t>
            </a:r>
            <a:endParaRPr lang="en-US" sz="6000" dirty="0">
              <a:solidFill>
                <a:srgbClr val="F0F0F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" name="Google Shape;303;g18740a45bed_0_84">
            <a:extLst>
              <a:ext uri="{FF2B5EF4-FFF2-40B4-BE49-F238E27FC236}">
                <a16:creationId xmlns:a16="http://schemas.microsoft.com/office/drawing/2014/main" id="{D052A9AA-B459-6918-35C2-4CE349EDE2A7}"/>
              </a:ext>
            </a:extLst>
          </p:cNvPr>
          <p:cNvSpPr txBox="1">
            <a:spLocks/>
          </p:cNvSpPr>
          <p:nvPr/>
        </p:nvSpPr>
        <p:spPr>
          <a:xfrm>
            <a:off x="635100" y="2251229"/>
            <a:ext cx="4728637" cy="319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 </a:t>
            </a:r>
            <a:r>
              <a:rPr lang="en-US" sz="24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blueprints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CodeCatalyst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configuran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un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repositorio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código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aplicación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completo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con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aplicación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muestra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trabajo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),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infraestructura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nube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y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ejecutan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flujos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trabajo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CI/CD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preconfigurados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proyecto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 </a:t>
            </a:r>
            <a:endParaRPr lang="es-ES_tradnl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" name="Picture 4" descr="Pantalla Crear proyecto que muestra seis planos">
            <a:extLst>
              <a:ext uri="{FF2B5EF4-FFF2-40B4-BE49-F238E27FC236}">
                <a16:creationId xmlns:a16="http://schemas.microsoft.com/office/drawing/2014/main" id="{6F4543B4-661B-6B6F-5AFD-F43858F6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772" y="942975"/>
            <a:ext cx="4943475" cy="497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99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318C2EF2-88B3-8334-5980-714BD4E16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2;g18740a45bed_0_84">
            <a:extLst>
              <a:ext uri="{FF2B5EF4-FFF2-40B4-BE49-F238E27FC236}">
                <a16:creationId xmlns:a16="http://schemas.microsoft.com/office/drawing/2014/main" id="{2BF93F0C-DA4A-8FFF-6996-C537D1222B9C}"/>
              </a:ext>
            </a:extLst>
          </p:cNvPr>
          <p:cNvSpPr txBox="1">
            <a:spLocks/>
          </p:cNvSpPr>
          <p:nvPr/>
        </p:nvSpPr>
        <p:spPr>
          <a:xfrm>
            <a:off x="647163" y="542730"/>
            <a:ext cx="5366313" cy="9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SzPts val="3600"/>
            </a:pPr>
            <a:r>
              <a:rPr lang="en-US" sz="6000" b="1" dirty="0">
                <a:solidFill>
                  <a:schemeClr val="bg1"/>
                </a:solidFill>
                <a:latin typeface="Helvetica Neue" panose="02000503000000020004" pitchFamily="2" charset="0"/>
              </a:rPr>
              <a:t>Workflows</a:t>
            </a:r>
            <a:endParaRPr lang="en-US" sz="6000" dirty="0">
              <a:solidFill>
                <a:srgbClr val="F0F0F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Google Shape;303;g18740a45bed_0_84">
            <a:extLst>
              <a:ext uri="{FF2B5EF4-FFF2-40B4-BE49-F238E27FC236}">
                <a16:creationId xmlns:a16="http://schemas.microsoft.com/office/drawing/2014/main" id="{9B53A565-BE97-8E22-D6D4-10DEEAD1C04B}"/>
              </a:ext>
            </a:extLst>
          </p:cNvPr>
          <p:cNvSpPr txBox="1">
            <a:spLocks/>
          </p:cNvSpPr>
          <p:nvPr/>
        </p:nvSpPr>
        <p:spPr>
          <a:xfrm>
            <a:off x="557954" y="1786469"/>
            <a:ext cx="4883842" cy="408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 </a:t>
            </a:r>
            <a:r>
              <a:rPr lang="en-US" sz="24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Workflows 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 CI/CD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CodeCatalyst se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ejecutan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infraestructura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flexible y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administrada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 CodeCatalyst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facilita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composición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acciones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canalizaciones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puede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alternar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entre un editor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basado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declarar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qué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acciones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desea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usar a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través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YAML y un editor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canalización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visual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arrastrar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y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soltar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 </a:t>
            </a:r>
            <a:endParaRPr lang="es-ES_tradnl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2" descr="Flujo de trabajo que muestra seis acciones para crear, probar e implementar el front-end y el back-end">
            <a:extLst>
              <a:ext uri="{FF2B5EF4-FFF2-40B4-BE49-F238E27FC236}">
                <a16:creationId xmlns:a16="http://schemas.microsoft.com/office/drawing/2014/main" id="{350A0E44-2C5E-84C2-CD80-9AD25B652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32" y="989957"/>
            <a:ext cx="4800601" cy="487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0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CC1C51D0-423E-3EB7-F55A-493A9ED87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2;g18740a45bed_0_84">
            <a:extLst>
              <a:ext uri="{FF2B5EF4-FFF2-40B4-BE49-F238E27FC236}">
                <a16:creationId xmlns:a16="http://schemas.microsoft.com/office/drawing/2014/main" id="{24F5CF2D-DD53-C748-0120-EDB6A73B7BC1}"/>
              </a:ext>
            </a:extLst>
          </p:cNvPr>
          <p:cNvSpPr txBox="1">
            <a:spLocks/>
          </p:cNvSpPr>
          <p:nvPr/>
        </p:nvSpPr>
        <p:spPr>
          <a:xfrm>
            <a:off x="635100" y="588874"/>
            <a:ext cx="4895905" cy="9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SzPts val="3600"/>
            </a:pPr>
            <a:r>
              <a:rPr lang="en-US" sz="60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Repositorios</a:t>
            </a:r>
            <a:endParaRPr lang="en-US" sz="6000" dirty="0">
              <a:solidFill>
                <a:srgbClr val="F0F0F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Google Shape;303;g18740a45bed_0_84">
            <a:extLst>
              <a:ext uri="{FF2B5EF4-FFF2-40B4-BE49-F238E27FC236}">
                <a16:creationId xmlns:a16="http://schemas.microsoft.com/office/drawing/2014/main" id="{983E4D6E-40EF-0EA9-47F8-517E2D853D3C}"/>
              </a:ext>
            </a:extLst>
          </p:cNvPr>
          <p:cNvSpPr txBox="1">
            <a:spLocks/>
          </p:cNvSpPr>
          <p:nvPr/>
        </p:nvSpPr>
        <p:spPr>
          <a:xfrm>
            <a:off x="635100" y="2159894"/>
            <a:ext cx="4583659" cy="347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Puede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 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crear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un nuevo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proyecto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a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partir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de un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repositorio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de GitHub, Bitbucket y GitLab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existente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Además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, 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entornos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desarrollo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de CodeCatalyst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ahora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admiten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repositorios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de GitHub, lo que le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permite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trabajar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código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almacenado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GitHub.</a:t>
            </a:r>
          </a:p>
          <a:p>
            <a:endParaRPr lang="en-US" dirty="0">
              <a:solidFill>
                <a:schemeClr val="bg1"/>
              </a:solidFill>
              <a:latin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FA161-978A-AA51-4882-7E120B21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656" y="1007451"/>
            <a:ext cx="6104785" cy="4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9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mmits_2022">
  <a:themeElements>
    <a:clrScheme name="FallSummits2021b">
      <a:dk1>
        <a:srgbClr val="000000"/>
      </a:dk1>
      <a:lt1>
        <a:srgbClr val="FFFFFF"/>
      </a:lt1>
      <a:dk2>
        <a:srgbClr val="000036"/>
      </a:dk2>
      <a:lt2>
        <a:srgbClr val="F2F4F4"/>
      </a:lt2>
      <a:accent1>
        <a:srgbClr val="289EFF"/>
      </a:accent1>
      <a:accent2>
        <a:srgbClr val="0D9F91"/>
      </a:accent2>
      <a:accent3>
        <a:srgbClr val="7E4FF3"/>
      </a:accent3>
      <a:accent4>
        <a:srgbClr val="DB2BB6"/>
      </a:accent4>
      <a:accent5>
        <a:srgbClr val="3B3BA8"/>
      </a:accent5>
      <a:accent6>
        <a:srgbClr val="FFAE00"/>
      </a:accent6>
      <a:hlink>
        <a:srgbClr val="289EFF"/>
      </a:hlink>
      <a:folHlink>
        <a:srgbClr val="289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re:Inforce 2022b">
      <a:dk1>
        <a:srgbClr val="000000"/>
      </a:dk1>
      <a:lt1>
        <a:srgbClr val="FFFFFF"/>
      </a:lt1>
      <a:dk2>
        <a:srgbClr val="0000A3"/>
      </a:dk2>
      <a:lt2>
        <a:srgbClr val="F2F4F4"/>
      </a:lt2>
      <a:accent1>
        <a:srgbClr val="1ED35D"/>
      </a:accent1>
      <a:accent2>
        <a:srgbClr val="41B1E8"/>
      </a:accent2>
      <a:accent3>
        <a:srgbClr val="34FF82"/>
      </a:accent3>
      <a:accent4>
        <a:srgbClr val="A548D8"/>
      </a:accent4>
      <a:accent5>
        <a:srgbClr val="E50086"/>
      </a:accent5>
      <a:accent6>
        <a:srgbClr val="4B28E3"/>
      </a:accent6>
      <a:hlink>
        <a:srgbClr val="34FF82"/>
      </a:hlink>
      <a:folHlink>
        <a:srgbClr val="34FF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467</Words>
  <Application>Microsoft Macintosh PowerPoint</Application>
  <PresentationFormat>Widescreen</PresentationFormat>
  <Paragraphs>70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Droid Sans Mono</vt:lpstr>
      <vt:lpstr>Helvetica Neue</vt:lpstr>
      <vt:lpstr>Noto Sans Symbols</vt:lpstr>
      <vt:lpstr>Poppins</vt:lpstr>
      <vt:lpstr>Trebuchet MS</vt:lpstr>
      <vt:lpstr>Summits_2022</vt:lpstr>
      <vt:lpstr>PowerPoint Presentation</vt:lpstr>
      <vt:lpstr>"Sumergete en CodeCatalyst y sus feature de IA"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854</dc:creator>
  <cp:lastModifiedBy>u202110947 (Muñoz Lezama, Hassel)</cp:lastModifiedBy>
  <cp:revision>17</cp:revision>
  <dcterms:created xsi:type="dcterms:W3CDTF">2022-12-16T17:01:13Z</dcterms:created>
  <dcterms:modified xsi:type="dcterms:W3CDTF">2024-09-19T02:09:22Z</dcterms:modified>
</cp:coreProperties>
</file>